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1"/>
    <p:sldMasterId id="214748530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1" r:id="rId4"/>
    <p:sldId id="257" r:id="rId5"/>
    <p:sldId id="265" r:id="rId6"/>
    <p:sldId id="271" r:id="rId7"/>
    <p:sldId id="282" r:id="rId8"/>
    <p:sldId id="287" r:id="rId9"/>
    <p:sldId id="280" r:id="rId10"/>
    <p:sldId id="273" r:id="rId11"/>
    <p:sldId id="274" r:id="rId12"/>
    <p:sldId id="279" r:id="rId13"/>
    <p:sldId id="277" r:id="rId14"/>
    <p:sldId id="260" r:id="rId15"/>
  </p:sldIdLst>
  <p:sldSz cx="9144000" cy="6858000" type="screen4x3"/>
  <p:notesSz cx="9929813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FA4"/>
    <a:srgbClr val="E8E9F0"/>
    <a:srgbClr val="6600CC"/>
    <a:srgbClr val="E0D1FB"/>
    <a:srgbClr val="ABE830"/>
    <a:srgbClr val="CC00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28" autoAdjust="0"/>
    <p:restoredTop sz="94816" autoAdjust="0"/>
  </p:normalViewPr>
  <p:slideViewPr>
    <p:cSldViewPr>
      <p:cViewPr varScale="1">
        <p:scale>
          <a:sx n="83" d="100"/>
          <a:sy n="83" d="100"/>
        </p:scale>
        <p:origin x="96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0250D-D586-4956-A893-56471D199936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BA184B8A-98C5-4F6C-B4B2-E032FBE581DC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共同</a:t>
          </a:r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必修</a:t>
          </a:r>
          <a:r>
            <a:rPr lang="en-US" altLang="zh-TW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(19)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D0C59A0-5910-46C2-BBA2-1BE990E0B19D}" type="parTrans" cxnId="{72DDACC5-E37D-4C01-96F6-B83DF2EF1E3E}">
      <dgm:prSet/>
      <dgm:spPr/>
      <dgm:t>
        <a:bodyPr/>
        <a:lstStyle/>
        <a:p>
          <a:endParaRPr lang="zh-TW" altLang="en-US"/>
        </a:p>
      </dgm:t>
    </dgm:pt>
    <dgm:pt modelId="{984E61BD-391D-4FEA-BAAC-D2EF5BAF1819}" type="sibTrans" cxnId="{72DDACC5-E37D-4C01-96F6-B83DF2EF1E3E}">
      <dgm:prSet/>
      <dgm:spPr/>
      <dgm:t>
        <a:bodyPr/>
        <a:lstStyle/>
        <a:p>
          <a:endParaRPr lang="zh-TW" altLang="en-US"/>
        </a:p>
      </dgm:t>
    </dgm:pt>
    <dgm:pt modelId="{4E573E8A-5562-4C09-8868-4BB752936CA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國文</a:t>
          </a:r>
        </a:p>
      </dgm:t>
    </dgm:pt>
    <dgm:pt modelId="{1FFDD64F-7891-4C68-9860-D9BCBB5A14C6}" type="parTrans" cxnId="{B65935ED-520A-49A7-911E-6801C51273CF}">
      <dgm:prSet/>
      <dgm:spPr/>
      <dgm:t>
        <a:bodyPr/>
        <a:lstStyle/>
        <a:p>
          <a:endParaRPr lang="zh-TW" altLang="en-US"/>
        </a:p>
      </dgm:t>
    </dgm:pt>
    <dgm:pt modelId="{981309DA-7685-40A4-90E0-6E89F9F2EFCA}" type="sibTrans" cxnId="{B65935ED-520A-49A7-911E-6801C51273CF}">
      <dgm:prSet/>
      <dgm:spPr/>
      <dgm:t>
        <a:bodyPr/>
        <a:lstStyle/>
        <a:p>
          <a:endParaRPr lang="zh-TW" altLang="en-US"/>
        </a:p>
      </dgm:t>
    </dgm:pt>
    <dgm:pt modelId="{22953A31-6E1C-4A42-B6FB-BDD2E27AD27C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外文</a:t>
          </a:r>
          <a:r>
            <a:rPr lang="en-US" altLang="zh-TW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英文系</a:t>
          </a:r>
          <a:r>
            <a:rPr lang="en-US" altLang="zh-TW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6)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25EF8ED-BD22-4BB3-9206-5B486F2AD0E1}" type="parTrans" cxnId="{E541A4F4-6348-45CA-8BA1-B10B32666530}">
      <dgm:prSet/>
      <dgm:spPr/>
      <dgm:t>
        <a:bodyPr/>
        <a:lstStyle/>
        <a:p>
          <a:endParaRPr lang="zh-TW" altLang="en-US"/>
        </a:p>
      </dgm:t>
    </dgm:pt>
    <dgm:pt modelId="{E0F10762-3377-404C-9E02-4283BAD1B280}" type="sibTrans" cxnId="{E541A4F4-6348-45CA-8BA1-B10B32666530}">
      <dgm:prSet/>
      <dgm:spPr/>
      <dgm:t>
        <a:bodyPr/>
        <a:lstStyle/>
        <a:p>
          <a:endParaRPr lang="zh-TW" altLang="en-US"/>
        </a:p>
      </dgm:t>
    </dgm:pt>
    <dgm:pt modelId="{41A8B1D2-FD76-4405-A34C-BCD66BE2F739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體育</a:t>
          </a:r>
        </a:p>
      </dgm:t>
    </dgm:pt>
    <dgm:pt modelId="{622E58C4-B5E0-448D-B1C5-A372FCA052AF}" type="parTrans" cxnId="{1C92E717-430E-4A89-990F-5E58200177DD}">
      <dgm:prSet/>
      <dgm:spPr/>
      <dgm:t>
        <a:bodyPr/>
        <a:lstStyle/>
        <a:p>
          <a:endParaRPr lang="zh-TW" altLang="en-US"/>
        </a:p>
      </dgm:t>
    </dgm:pt>
    <dgm:pt modelId="{FF8A8492-F4CA-4036-AFBB-9F49D499E42D}" type="sibTrans" cxnId="{1C92E717-430E-4A89-990F-5E58200177DD}">
      <dgm:prSet/>
      <dgm:spPr/>
      <dgm:t>
        <a:bodyPr/>
        <a:lstStyle/>
        <a:p>
          <a:endParaRPr lang="zh-TW" altLang="en-US"/>
        </a:p>
      </dgm:t>
    </dgm:pt>
    <dgm:pt modelId="{7A1CBF2E-1581-4AF5-9FBE-92969D130BD9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通識核心</a:t>
          </a:r>
        </a:p>
      </dgm:t>
    </dgm:pt>
    <dgm:pt modelId="{1F37EA41-F7E7-4EFD-890E-FA0D568DE5D4}" type="parTrans" cxnId="{7985667A-2508-405C-AA6B-2EE15C922E04}">
      <dgm:prSet/>
      <dgm:spPr/>
      <dgm:t>
        <a:bodyPr/>
        <a:lstStyle/>
        <a:p>
          <a:endParaRPr lang="zh-TW" altLang="en-US"/>
        </a:p>
      </dgm:t>
    </dgm:pt>
    <dgm:pt modelId="{77B64CF3-536B-407C-B215-00042D13B240}" type="sibTrans" cxnId="{7985667A-2508-405C-AA6B-2EE15C922E04}">
      <dgm:prSet/>
      <dgm:spPr/>
      <dgm:t>
        <a:bodyPr/>
        <a:lstStyle/>
        <a:p>
          <a:endParaRPr lang="zh-TW" altLang="en-US"/>
        </a:p>
      </dgm:t>
    </dgm:pt>
    <dgm:pt modelId="{C23F32A0-37A0-428E-8D6D-CFF41C75220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系訂</a:t>
          </a:r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必修</a:t>
          </a:r>
          <a:r>
            <a:rPr lang="en-US" altLang="zh-TW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(84)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600AEFF-669A-4234-9A3B-B30347599C09}" type="parTrans" cxnId="{5AB50E94-B1E4-452A-9827-CB1D16477B28}">
      <dgm:prSet/>
      <dgm:spPr/>
      <dgm:t>
        <a:bodyPr/>
        <a:lstStyle/>
        <a:p>
          <a:endParaRPr lang="zh-TW" altLang="en-US"/>
        </a:p>
      </dgm:t>
    </dgm:pt>
    <dgm:pt modelId="{F448A5A0-3502-484C-9F7C-F047ACC8C133}" type="sibTrans" cxnId="{5AB50E94-B1E4-452A-9827-CB1D16477B28}">
      <dgm:prSet/>
      <dgm:spPr/>
      <dgm:t>
        <a:bodyPr/>
        <a:lstStyle/>
        <a:p>
          <a:endParaRPr lang="zh-TW" altLang="en-US"/>
        </a:p>
      </dgm:t>
    </dgm:pt>
    <dgm:pt modelId="{C583ED0F-F314-4E6C-A4CB-3A8FAF2D9519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語言訓練</a:t>
          </a:r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類</a:t>
          </a:r>
          <a:r>
            <a:rPr lang="en-US" altLang="zh-TW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(30)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B5F62AA-1649-4C1E-8AFE-67994D115B7F}" type="parTrans" cxnId="{C41F8DA0-64D9-46EA-876C-0AB8C400239A}">
      <dgm:prSet/>
      <dgm:spPr/>
      <dgm:t>
        <a:bodyPr/>
        <a:lstStyle/>
        <a:p>
          <a:endParaRPr lang="zh-TW" altLang="en-US"/>
        </a:p>
      </dgm:t>
    </dgm:pt>
    <dgm:pt modelId="{D5898A3A-2F56-4FCC-9A4D-2A109C59FDE4}" type="sibTrans" cxnId="{C41F8DA0-64D9-46EA-876C-0AB8C400239A}">
      <dgm:prSet/>
      <dgm:spPr/>
      <dgm:t>
        <a:bodyPr/>
        <a:lstStyle/>
        <a:p>
          <a:endParaRPr lang="zh-TW" altLang="en-US"/>
        </a:p>
      </dgm:t>
    </dgm:pt>
    <dgm:pt modelId="{950169D7-C527-48C9-B84A-AE407CA9948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專業學科</a:t>
          </a:r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類</a:t>
          </a:r>
          <a:r>
            <a:rPr lang="en-US" altLang="zh-TW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(48)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52226ED-871B-4508-BA7A-123580CFFF00}" type="parTrans" cxnId="{CB8C05A1-4304-4787-9E7A-B8CFC6DB509E}">
      <dgm:prSet/>
      <dgm:spPr/>
      <dgm:t>
        <a:bodyPr/>
        <a:lstStyle/>
        <a:p>
          <a:endParaRPr lang="zh-TW" altLang="en-US"/>
        </a:p>
      </dgm:t>
    </dgm:pt>
    <dgm:pt modelId="{EACCA3E3-FF1B-418B-B2A6-1A36D70686EA}" type="sibTrans" cxnId="{CB8C05A1-4304-4787-9E7A-B8CFC6DB509E}">
      <dgm:prSet/>
      <dgm:spPr/>
      <dgm:t>
        <a:bodyPr/>
        <a:lstStyle/>
        <a:p>
          <a:endParaRPr lang="zh-TW" altLang="en-US"/>
        </a:p>
      </dgm:t>
    </dgm:pt>
    <dgm:pt modelId="{4012A789-570D-47AA-AD90-0EEA1B201869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l" rtl="0"/>
          <a:endParaRPr lang="en-US" altLang="zh-TW" sz="1000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l" rtl="0"/>
          <a:r>
            <a:rPr lang="zh-TW" altLang="en-US" sz="2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一般選修</a:t>
          </a:r>
          <a:r>
            <a:rPr lang="en-US" altLang="zh-TW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(25)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41AB139-46D8-441C-8CF3-F5A3B2AEE098}" type="parTrans" cxnId="{315AB84B-8E5C-484F-BE80-F5B550B118D7}">
      <dgm:prSet/>
      <dgm:spPr/>
      <dgm:t>
        <a:bodyPr/>
        <a:lstStyle/>
        <a:p>
          <a:endParaRPr lang="zh-TW" altLang="en-US"/>
        </a:p>
      </dgm:t>
    </dgm:pt>
    <dgm:pt modelId="{933B6F2A-404C-4ECF-A282-41290575AA24}" type="sibTrans" cxnId="{315AB84B-8E5C-484F-BE80-F5B550B118D7}">
      <dgm:prSet/>
      <dgm:spPr/>
      <dgm:t>
        <a:bodyPr/>
        <a:lstStyle/>
        <a:p>
          <a:endParaRPr lang="zh-TW" altLang="en-US"/>
        </a:p>
      </dgm:t>
    </dgm:pt>
    <dgm:pt modelId="{CC43C9AB-4CA5-427B-9684-744D80E7A932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系內課程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C442CBF-3904-4792-B6D7-972F88FE57D6}" type="parTrans" cxnId="{6CDC6CD5-64DE-4DC0-B6F6-1BF32407A107}">
      <dgm:prSet/>
      <dgm:spPr/>
      <dgm:t>
        <a:bodyPr/>
        <a:lstStyle/>
        <a:p>
          <a:endParaRPr lang="zh-TW" altLang="en-US"/>
        </a:p>
      </dgm:t>
    </dgm:pt>
    <dgm:pt modelId="{09D3BF1C-AE31-41D1-83EE-285207CBC47A}" type="sibTrans" cxnId="{6CDC6CD5-64DE-4DC0-B6F6-1BF32407A107}">
      <dgm:prSet/>
      <dgm:spPr/>
      <dgm:t>
        <a:bodyPr/>
        <a:lstStyle/>
        <a:p>
          <a:endParaRPr lang="zh-TW" altLang="en-US"/>
        </a:p>
      </dgm:t>
    </dgm:pt>
    <dgm:pt modelId="{F488F8E5-1E45-4669-AB00-E011631C9FDB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外系課程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608FBA8-19FF-48DE-A68C-3A47BED8CF6F}" type="parTrans" cxnId="{26388A79-F016-48D2-8A72-ECDECFBC89D7}">
      <dgm:prSet/>
      <dgm:spPr/>
      <dgm:t>
        <a:bodyPr/>
        <a:lstStyle/>
        <a:p>
          <a:endParaRPr lang="zh-TW" altLang="en-US"/>
        </a:p>
      </dgm:t>
    </dgm:pt>
    <dgm:pt modelId="{581853C0-74BA-4BE4-A59C-A231166F301C}" type="sibTrans" cxnId="{26388A79-F016-48D2-8A72-ECDECFBC89D7}">
      <dgm:prSet/>
      <dgm:spPr/>
      <dgm:t>
        <a:bodyPr/>
        <a:lstStyle/>
        <a:p>
          <a:endParaRPr lang="zh-TW" altLang="en-US"/>
        </a:p>
      </dgm:t>
    </dgm:pt>
    <dgm:pt modelId="{EA4AD148-D161-4B39-95FF-A813EC7412D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zh-TW" altLang="en-US" sz="2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通</a:t>
          </a:r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識課程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9B04DB8-6246-4F6F-AB3B-C6FBA4C3AC82}" type="parTrans" cxnId="{C3A2C901-9E7A-422A-894B-E739DFB9E905}">
      <dgm:prSet/>
      <dgm:spPr/>
      <dgm:t>
        <a:bodyPr/>
        <a:lstStyle/>
        <a:p>
          <a:endParaRPr lang="zh-TW" altLang="en-US"/>
        </a:p>
      </dgm:t>
    </dgm:pt>
    <dgm:pt modelId="{D4607187-5D59-4AFC-8578-24AB9A726D30}" type="sibTrans" cxnId="{C3A2C901-9E7A-422A-894B-E739DFB9E905}">
      <dgm:prSet/>
      <dgm:spPr/>
      <dgm:t>
        <a:bodyPr/>
        <a:lstStyle/>
        <a:p>
          <a:endParaRPr lang="zh-TW" altLang="en-US"/>
        </a:p>
      </dgm:t>
    </dgm:pt>
    <dgm:pt modelId="{85E81213-5529-4831-A9C5-C5197C40947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zh-TW" altLang="en-US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大一外文</a:t>
          </a:r>
          <a:r>
            <a:rPr lang="en-US" altLang="zh-TW" sz="2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(6)</a:t>
          </a:r>
          <a:endParaRPr lang="zh-TW" altLang="en-US" sz="2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471C900-4EB5-4C6A-820B-CAB1199D16F2}" type="parTrans" cxnId="{B89E6185-65BE-40C2-9CBA-F08BEB6AB93E}">
      <dgm:prSet/>
      <dgm:spPr/>
      <dgm:t>
        <a:bodyPr/>
        <a:lstStyle/>
        <a:p>
          <a:endParaRPr lang="zh-TW" altLang="en-US"/>
        </a:p>
      </dgm:t>
    </dgm:pt>
    <dgm:pt modelId="{744D7D8F-F7BE-4B47-9012-101616600EE5}" type="sibTrans" cxnId="{B89E6185-65BE-40C2-9CBA-F08BEB6AB93E}">
      <dgm:prSet/>
      <dgm:spPr/>
      <dgm:t>
        <a:bodyPr/>
        <a:lstStyle/>
        <a:p>
          <a:endParaRPr lang="zh-TW" altLang="en-US"/>
        </a:p>
      </dgm:t>
    </dgm:pt>
    <dgm:pt modelId="{387DD1BC-3606-493C-A13D-533AC5C37E42}" type="pres">
      <dgm:prSet presAssocID="{4A40250D-D586-4956-A893-56471D1999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EA63CAB-F2DB-49C2-B81B-5113296DC2B7}" type="pres">
      <dgm:prSet presAssocID="{BA184B8A-98C5-4F6C-B4B2-E032FBE581D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956918-4C8A-4E87-890E-CF8016FC1AF7}" type="pres">
      <dgm:prSet presAssocID="{984E61BD-391D-4FEA-BAAC-D2EF5BAF1819}" presName="sibTrans" presStyleCnt="0"/>
      <dgm:spPr/>
    </dgm:pt>
    <dgm:pt modelId="{AF7863F7-06BE-426D-9471-184CC87C5270}" type="pres">
      <dgm:prSet presAssocID="{C23F32A0-37A0-428E-8D6D-CFF41C7522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827B04-D8B4-4CF8-961D-7D86D9B15BEC}" type="pres">
      <dgm:prSet presAssocID="{F448A5A0-3502-484C-9F7C-F047ACC8C133}" presName="sibTrans" presStyleCnt="0"/>
      <dgm:spPr/>
    </dgm:pt>
    <dgm:pt modelId="{47D3827D-5EBA-4F22-AC85-BCBE59CD5982}" type="pres">
      <dgm:prSet presAssocID="{4012A789-570D-47AA-AD90-0EEA1B2018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391B97C-2B3E-4FF6-8344-8ED5EAD31369}" type="presOf" srcId="{7A1CBF2E-1581-4AF5-9FBE-92969D130BD9}" destId="{AEA63CAB-F2DB-49C2-B81B-5113296DC2B7}" srcOrd="0" destOrd="4" presId="urn:microsoft.com/office/officeart/2005/8/layout/hList6"/>
    <dgm:cxn modelId="{5AB50E94-B1E4-452A-9827-CB1D16477B28}" srcId="{4A40250D-D586-4956-A893-56471D199936}" destId="{C23F32A0-37A0-428E-8D6D-CFF41C75220A}" srcOrd="1" destOrd="0" parTransId="{8600AEFF-669A-4234-9A3B-B30347599C09}" sibTransId="{F448A5A0-3502-484C-9F7C-F047ACC8C133}"/>
    <dgm:cxn modelId="{B65935ED-520A-49A7-911E-6801C51273CF}" srcId="{BA184B8A-98C5-4F6C-B4B2-E032FBE581DC}" destId="{4E573E8A-5562-4C09-8868-4BB752936CA3}" srcOrd="0" destOrd="0" parTransId="{1FFDD64F-7891-4C68-9860-D9BCBB5A14C6}" sibTransId="{981309DA-7685-40A4-90E0-6E89F9F2EFCA}"/>
    <dgm:cxn modelId="{20CF1308-EDDE-40CB-B211-AE03E3ED5E3E}" type="presOf" srcId="{EA4AD148-D161-4B39-95FF-A813EC7412DC}" destId="{47D3827D-5EBA-4F22-AC85-BCBE59CD5982}" srcOrd="0" destOrd="3" presId="urn:microsoft.com/office/officeart/2005/8/layout/hList6"/>
    <dgm:cxn modelId="{56726A61-F63B-425E-B296-339AB1175A7F}" type="presOf" srcId="{CC43C9AB-4CA5-427B-9684-744D80E7A932}" destId="{47D3827D-5EBA-4F22-AC85-BCBE59CD5982}" srcOrd="0" destOrd="1" presId="urn:microsoft.com/office/officeart/2005/8/layout/hList6"/>
    <dgm:cxn modelId="{1C92E717-430E-4A89-990F-5E58200177DD}" srcId="{BA184B8A-98C5-4F6C-B4B2-E032FBE581DC}" destId="{41A8B1D2-FD76-4405-A34C-BCD66BE2F739}" srcOrd="2" destOrd="0" parTransId="{622E58C4-B5E0-448D-B1C5-A372FCA052AF}" sibTransId="{FF8A8492-F4CA-4036-AFBB-9F49D499E42D}"/>
    <dgm:cxn modelId="{72DDACC5-E37D-4C01-96F6-B83DF2EF1E3E}" srcId="{4A40250D-D586-4956-A893-56471D199936}" destId="{BA184B8A-98C5-4F6C-B4B2-E032FBE581DC}" srcOrd="0" destOrd="0" parTransId="{5D0C59A0-5910-46C2-BBA2-1BE990E0B19D}" sibTransId="{984E61BD-391D-4FEA-BAAC-D2EF5BAF1819}"/>
    <dgm:cxn modelId="{16810163-57C3-4146-9BA9-C4D620AEF033}" type="presOf" srcId="{41A8B1D2-FD76-4405-A34C-BCD66BE2F739}" destId="{AEA63CAB-F2DB-49C2-B81B-5113296DC2B7}" srcOrd="0" destOrd="3" presId="urn:microsoft.com/office/officeart/2005/8/layout/hList6"/>
    <dgm:cxn modelId="{E541A4F4-6348-45CA-8BA1-B10B32666530}" srcId="{BA184B8A-98C5-4F6C-B4B2-E032FBE581DC}" destId="{22953A31-6E1C-4A42-B6FB-BDD2E27AD27C}" srcOrd="1" destOrd="0" parTransId="{025EF8ED-BD22-4BB3-9206-5B486F2AD0E1}" sibTransId="{E0F10762-3377-404C-9E02-4283BAD1B280}"/>
    <dgm:cxn modelId="{C3A2C901-9E7A-422A-894B-E739DFB9E905}" srcId="{4012A789-570D-47AA-AD90-0EEA1B201869}" destId="{EA4AD148-D161-4B39-95FF-A813EC7412DC}" srcOrd="2" destOrd="0" parTransId="{09B04DB8-6246-4F6F-AB3B-C6FBA4C3AC82}" sibTransId="{D4607187-5D59-4AFC-8578-24AB9A726D30}"/>
    <dgm:cxn modelId="{27C9192B-44E4-422C-8E7A-9F725B5E53DA}" type="presOf" srcId="{85E81213-5529-4831-A9C5-C5197C409474}" destId="{AF7863F7-06BE-426D-9471-184CC87C5270}" srcOrd="0" destOrd="3" presId="urn:microsoft.com/office/officeart/2005/8/layout/hList6"/>
    <dgm:cxn modelId="{1D70BC9D-F2FE-4E65-9D50-7B6D08B0EC45}" type="presOf" srcId="{950169D7-C527-48C9-B84A-AE407CA99488}" destId="{AF7863F7-06BE-426D-9471-184CC87C5270}" srcOrd="0" destOrd="2" presId="urn:microsoft.com/office/officeart/2005/8/layout/hList6"/>
    <dgm:cxn modelId="{B3E7934B-8012-4CF2-84F7-D07A748E0FBB}" type="presOf" srcId="{F488F8E5-1E45-4669-AB00-E011631C9FDB}" destId="{47D3827D-5EBA-4F22-AC85-BCBE59CD5982}" srcOrd="0" destOrd="2" presId="urn:microsoft.com/office/officeart/2005/8/layout/hList6"/>
    <dgm:cxn modelId="{6CDC6CD5-64DE-4DC0-B6F6-1BF32407A107}" srcId="{4012A789-570D-47AA-AD90-0EEA1B201869}" destId="{CC43C9AB-4CA5-427B-9684-744D80E7A932}" srcOrd="0" destOrd="0" parTransId="{AC442CBF-3904-4792-B6D7-972F88FE57D6}" sibTransId="{09D3BF1C-AE31-41D1-83EE-285207CBC47A}"/>
    <dgm:cxn modelId="{C41F8DA0-64D9-46EA-876C-0AB8C400239A}" srcId="{C23F32A0-37A0-428E-8D6D-CFF41C75220A}" destId="{C583ED0F-F314-4E6C-A4CB-3A8FAF2D9519}" srcOrd="0" destOrd="0" parTransId="{AB5F62AA-1649-4C1E-8AFE-67994D115B7F}" sibTransId="{D5898A3A-2F56-4FCC-9A4D-2A109C59FDE4}"/>
    <dgm:cxn modelId="{5BC2CCB3-CC45-4FDC-8906-3C711C94FFEB}" type="presOf" srcId="{4A40250D-D586-4956-A893-56471D199936}" destId="{387DD1BC-3606-493C-A13D-533AC5C37E42}" srcOrd="0" destOrd="0" presId="urn:microsoft.com/office/officeart/2005/8/layout/hList6"/>
    <dgm:cxn modelId="{9443F6F6-C4DF-421B-861C-730B1C128ED8}" type="presOf" srcId="{C583ED0F-F314-4E6C-A4CB-3A8FAF2D9519}" destId="{AF7863F7-06BE-426D-9471-184CC87C5270}" srcOrd="0" destOrd="1" presId="urn:microsoft.com/office/officeart/2005/8/layout/hList6"/>
    <dgm:cxn modelId="{B89E6185-65BE-40C2-9CBA-F08BEB6AB93E}" srcId="{C23F32A0-37A0-428E-8D6D-CFF41C75220A}" destId="{85E81213-5529-4831-A9C5-C5197C409474}" srcOrd="2" destOrd="0" parTransId="{6471C900-4EB5-4C6A-820B-CAB1199D16F2}" sibTransId="{744D7D8F-F7BE-4B47-9012-101616600EE5}"/>
    <dgm:cxn modelId="{315AB84B-8E5C-484F-BE80-F5B550B118D7}" srcId="{4A40250D-D586-4956-A893-56471D199936}" destId="{4012A789-570D-47AA-AD90-0EEA1B201869}" srcOrd="2" destOrd="0" parTransId="{F41AB139-46D8-441C-8CF3-F5A3B2AEE098}" sibTransId="{933B6F2A-404C-4ECF-A282-41290575AA24}"/>
    <dgm:cxn modelId="{26388A79-F016-48D2-8A72-ECDECFBC89D7}" srcId="{4012A789-570D-47AA-AD90-0EEA1B201869}" destId="{F488F8E5-1E45-4669-AB00-E011631C9FDB}" srcOrd="1" destOrd="0" parTransId="{D608FBA8-19FF-48DE-A68C-3A47BED8CF6F}" sibTransId="{581853C0-74BA-4BE4-A59C-A231166F301C}"/>
    <dgm:cxn modelId="{8158CE8E-403C-4F58-82EA-11064C54A2C4}" type="presOf" srcId="{4E573E8A-5562-4C09-8868-4BB752936CA3}" destId="{AEA63CAB-F2DB-49C2-B81B-5113296DC2B7}" srcOrd="0" destOrd="1" presId="urn:microsoft.com/office/officeart/2005/8/layout/hList6"/>
    <dgm:cxn modelId="{4D32FDB9-5162-4537-B71F-E0F74298B1DC}" type="presOf" srcId="{4012A789-570D-47AA-AD90-0EEA1B201869}" destId="{47D3827D-5EBA-4F22-AC85-BCBE59CD5982}" srcOrd="0" destOrd="0" presId="urn:microsoft.com/office/officeart/2005/8/layout/hList6"/>
    <dgm:cxn modelId="{E4D93083-CF11-4228-9A88-10F5232539B4}" type="presOf" srcId="{C23F32A0-37A0-428E-8D6D-CFF41C75220A}" destId="{AF7863F7-06BE-426D-9471-184CC87C5270}" srcOrd="0" destOrd="0" presId="urn:microsoft.com/office/officeart/2005/8/layout/hList6"/>
    <dgm:cxn modelId="{7985667A-2508-405C-AA6B-2EE15C922E04}" srcId="{BA184B8A-98C5-4F6C-B4B2-E032FBE581DC}" destId="{7A1CBF2E-1581-4AF5-9FBE-92969D130BD9}" srcOrd="3" destOrd="0" parTransId="{1F37EA41-F7E7-4EFD-890E-FA0D568DE5D4}" sibTransId="{77B64CF3-536B-407C-B215-00042D13B240}"/>
    <dgm:cxn modelId="{3F0C17D7-7ED4-4A65-A08B-7E79A64906D3}" type="presOf" srcId="{BA184B8A-98C5-4F6C-B4B2-E032FBE581DC}" destId="{AEA63CAB-F2DB-49C2-B81B-5113296DC2B7}" srcOrd="0" destOrd="0" presId="urn:microsoft.com/office/officeart/2005/8/layout/hList6"/>
    <dgm:cxn modelId="{CB8C05A1-4304-4787-9E7A-B8CFC6DB509E}" srcId="{C23F32A0-37A0-428E-8D6D-CFF41C75220A}" destId="{950169D7-C527-48C9-B84A-AE407CA99488}" srcOrd="1" destOrd="0" parTransId="{552226ED-871B-4508-BA7A-123580CFFF00}" sibTransId="{EACCA3E3-FF1B-418B-B2A6-1A36D70686EA}"/>
    <dgm:cxn modelId="{41351A4B-B53A-4FED-B84C-AF138CFB0648}" type="presOf" srcId="{22953A31-6E1C-4A42-B6FB-BDD2E27AD27C}" destId="{AEA63CAB-F2DB-49C2-B81B-5113296DC2B7}" srcOrd="0" destOrd="2" presId="urn:microsoft.com/office/officeart/2005/8/layout/hList6"/>
    <dgm:cxn modelId="{C2750FCD-456A-4C09-BED4-1DCC56E4F69B}" type="presParOf" srcId="{387DD1BC-3606-493C-A13D-533AC5C37E42}" destId="{AEA63CAB-F2DB-49C2-B81B-5113296DC2B7}" srcOrd="0" destOrd="0" presId="urn:microsoft.com/office/officeart/2005/8/layout/hList6"/>
    <dgm:cxn modelId="{5B9DF1C4-71AF-43B4-9DD3-E5D2A66BCC1C}" type="presParOf" srcId="{387DD1BC-3606-493C-A13D-533AC5C37E42}" destId="{2B956918-4C8A-4E87-890E-CF8016FC1AF7}" srcOrd="1" destOrd="0" presId="urn:microsoft.com/office/officeart/2005/8/layout/hList6"/>
    <dgm:cxn modelId="{7ADAC4B1-1781-425D-A7F1-DE26D1794E1C}" type="presParOf" srcId="{387DD1BC-3606-493C-A13D-533AC5C37E42}" destId="{AF7863F7-06BE-426D-9471-184CC87C5270}" srcOrd="2" destOrd="0" presId="urn:microsoft.com/office/officeart/2005/8/layout/hList6"/>
    <dgm:cxn modelId="{7F50B872-FB73-42D6-9225-B5297567878F}" type="presParOf" srcId="{387DD1BC-3606-493C-A13D-533AC5C37E42}" destId="{42827B04-D8B4-4CF8-961D-7D86D9B15BEC}" srcOrd="3" destOrd="0" presId="urn:microsoft.com/office/officeart/2005/8/layout/hList6"/>
    <dgm:cxn modelId="{2F800F8A-65EE-4EDF-8597-7DA55B28DE53}" type="presParOf" srcId="{387DD1BC-3606-493C-A13D-533AC5C37E42}" destId="{47D3827D-5EBA-4F22-AC85-BCBE59CD598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797CFC-8385-4E11-A61D-7FCC732408FF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AE88A21-7889-4BFD-BCA0-6ACE964BBDDA}">
      <dgm:prSet/>
      <dgm:spPr/>
      <dgm:t>
        <a:bodyPr/>
        <a:lstStyle/>
        <a:p>
          <a:pPr rtl="0"/>
          <a:r>
            <a:rPr lang="zh-TW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初選</a:t>
          </a:r>
        </a:p>
      </dgm:t>
    </dgm:pt>
    <dgm:pt modelId="{2DA02DE6-E926-49DA-8682-35B0FAD8F319}" type="parTrans" cxnId="{616BB6D1-2ACA-4A58-9E07-3BC55A4C1A24}">
      <dgm:prSet/>
      <dgm:spPr/>
      <dgm:t>
        <a:bodyPr/>
        <a:lstStyle/>
        <a:p>
          <a:endParaRPr lang="zh-TW" altLang="en-US"/>
        </a:p>
      </dgm:t>
    </dgm:pt>
    <dgm:pt modelId="{1E25525F-F1A6-4BAB-A9C3-5129DFC26D52}" type="sibTrans" cxnId="{616BB6D1-2ACA-4A58-9E07-3BC55A4C1A24}">
      <dgm:prSet/>
      <dgm:spPr/>
      <dgm:t>
        <a:bodyPr/>
        <a:lstStyle/>
        <a:p>
          <a:endParaRPr lang="zh-TW" altLang="en-US"/>
        </a:p>
      </dgm:t>
    </dgm:pt>
    <dgm:pt modelId="{FAB50811-7885-47E3-B82D-790F290FA3B5}">
      <dgm:prSet/>
      <dgm:spPr/>
      <dgm:t>
        <a:bodyPr/>
        <a:lstStyle/>
        <a:p>
          <a:pPr rtl="0"/>
          <a:r>
            <a:rPr lang="zh-TW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加退選</a:t>
          </a:r>
        </a:p>
      </dgm:t>
    </dgm:pt>
    <dgm:pt modelId="{DD12EFB5-E284-42D6-8932-4D9F79C330F9}" type="parTrans" cxnId="{8C07D2B4-C08D-40F3-A1F2-250832678E92}">
      <dgm:prSet/>
      <dgm:spPr/>
      <dgm:t>
        <a:bodyPr/>
        <a:lstStyle/>
        <a:p>
          <a:endParaRPr lang="zh-TW" altLang="en-US"/>
        </a:p>
      </dgm:t>
    </dgm:pt>
    <dgm:pt modelId="{3FF94D19-25B6-41D6-BC60-1E5EF78187A5}" type="sibTrans" cxnId="{8C07D2B4-C08D-40F3-A1F2-250832678E92}">
      <dgm:prSet/>
      <dgm:spPr/>
      <dgm:t>
        <a:bodyPr/>
        <a:lstStyle/>
        <a:p>
          <a:endParaRPr lang="zh-TW" altLang="en-US"/>
        </a:p>
      </dgm:t>
    </dgm:pt>
    <dgm:pt modelId="{DDF7D23A-CED7-4EB6-BA7B-548B533FA4DD}">
      <dgm:prSet/>
      <dgm:spPr/>
      <dgm:t>
        <a:bodyPr/>
        <a:lstStyle/>
        <a:p>
          <a:pPr rtl="0"/>
          <a:r>
            <a:rPr 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人工加退選</a:t>
          </a:r>
          <a:endParaRPr lang="en-US" altLang="zh-TW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rtl="0"/>
          <a:r>
            <a: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選課記錄更正</a:t>
          </a:r>
          <a:r>
            <a: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D8BCF36-B7C4-4FD1-8E32-CFA0B6767EB2}" type="parTrans" cxnId="{8197135B-AE91-4BF4-8402-91496332F5F1}">
      <dgm:prSet/>
      <dgm:spPr/>
      <dgm:t>
        <a:bodyPr/>
        <a:lstStyle/>
        <a:p>
          <a:endParaRPr lang="zh-TW" altLang="en-US"/>
        </a:p>
      </dgm:t>
    </dgm:pt>
    <dgm:pt modelId="{3BC3A88C-F1C5-444A-B6A3-7F01E9F69C3D}" type="sibTrans" cxnId="{8197135B-AE91-4BF4-8402-91496332F5F1}">
      <dgm:prSet/>
      <dgm:spPr/>
      <dgm:t>
        <a:bodyPr/>
        <a:lstStyle/>
        <a:p>
          <a:endParaRPr lang="zh-TW" altLang="en-US"/>
        </a:p>
      </dgm:t>
    </dgm:pt>
    <dgm:pt modelId="{AFC92DFF-CBE8-4A6F-8F30-2DA74D57CD34}">
      <dgm:prSet/>
      <dgm:spPr/>
      <dgm:t>
        <a:bodyPr/>
        <a:lstStyle/>
        <a:p>
          <a:pPr rtl="0"/>
          <a:r>
            <a:rPr lang="zh-TW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停修</a:t>
          </a:r>
        </a:p>
      </dgm:t>
    </dgm:pt>
    <dgm:pt modelId="{4BBC56D4-B8C3-4840-AEC9-0BD0558899EE}" type="parTrans" cxnId="{579A6D41-09B0-4920-B4B8-563F80884992}">
      <dgm:prSet/>
      <dgm:spPr/>
      <dgm:t>
        <a:bodyPr/>
        <a:lstStyle/>
        <a:p>
          <a:endParaRPr lang="zh-TW" altLang="en-US"/>
        </a:p>
      </dgm:t>
    </dgm:pt>
    <dgm:pt modelId="{583D3CD2-EC64-4D2C-BA2E-E014C02AE75D}" type="sibTrans" cxnId="{579A6D41-09B0-4920-B4B8-563F80884992}">
      <dgm:prSet/>
      <dgm:spPr/>
      <dgm:t>
        <a:bodyPr/>
        <a:lstStyle/>
        <a:p>
          <a:endParaRPr lang="zh-TW" altLang="en-US"/>
        </a:p>
      </dgm:t>
    </dgm:pt>
    <dgm:pt modelId="{C7D75E90-656E-4413-B2F3-F92C865F4AB2}" type="pres">
      <dgm:prSet presAssocID="{4F797CFC-8385-4E11-A61D-7FCC732408F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E0B75AE-F86C-4897-A04A-5B078426D2A7}" type="pres">
      <dgm:prSet presAssocID="{4F797CFC-8385-4E11-A61D-7FCC732408FF}" presName="arrow" presStyleLbl="bgShp" presStyleIdx="0" presStyleCnt="1" custLinFactNeighborX="4" custLinFactNeighborY="1733"/>
      <dgm:spPr/>
    </dgm:pt>
    <dgm:pt modelId="{D547FEDD-188B-491A-9634-14ED16E2D18D}" type="pres">
      <dgm:prSet presAssocID="{4F797CFC-8385-4E11-A61D-7FCC732408FF}" presName="linearProcess" presStyleCnt="0"/>
      <dgm:spPr/>
    </dgm:pt>
    <dgm:pt modelId="{1A41E65D-1704-41FA-8190-53D3899913C0}" type="pres">
      <dgm:prSet presAssocID="{1AE88A21-7889-4BFD-BCA0-6ACE964BBDDA}" presName="textNode" presStyleLbl="node1" presStyleIdx="0" presStyleCnt="4" custScaleX="6034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3B20E3-C29C-4E03-B661-23F138963E49}" type="pres">
      <dgm:prSet presAssocID="{1E25525F-F1A6-4BAB-A9C3-5129DFC26D52}" presName="sibTrans" presStyleCnt="0"/>
      <dgm:spPr/>
    </dgm:pt>
    <dgm:pt modelId="{68AD1B31-08B2-4F1C-A6F2-371D397A30C8}" type="pres">
      <dgm:prSet presAssocID="{FAB50811-7885-47E3-B82D-790F290FA3B5}" presName="textNode" presStyleLbl="node1" presStyleIdx="1" presStyleCnt="4" custScaleX="567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82A226-26F8-4D10-ADFC-02738F97CDA3}" type="pres">
      <dgm:prSet presAssocID="{3FF94D19-25B6-41D6-BC60-1E5EF78187A5}" presName="sibTrans" presStyleCnt="0"/>
      <dgm:spPr/>
    </dgm:pt>
    <dgm:pt modelId="{0F0306CD-F25D-43A9-A00B-68C8EEA4E642}" type="pres">
      <dgm:prSet presAssocID="{DDF7D23A-CED7-4EB6-BA7B-548B533FA4D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1F76EB-6735-467B-91FD-8A2A89E41D23}" type="pres">
      <dgm:prSet presAssocID="{3BC3A88C-F1C5-444A-B6A3-7F01E9F69C3D}" presName="sibTrans" presStyleCnt="0"/>
      <dgm:spPr/>
    </dgm:pt>
    <dgm:pt modelId="{7AE4239D-5880-4D3E-8690-4806BAB2101C}" type="pres">
      <dgm:prSet presAssocID="{AFC92DFF-CBE8-4A6F-8F30-2DA74D57CD34}" presName="textNode" presStyleLbl="node1" presStyleIdx="3" presStyleCnt="4" custScaleX="510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376DA0D-09A4-44DB-98E8-DF57DC4C3AC7}" type="presOf" srcId="{DDF7D23A-CED7-4EB6-BA7B-548B533FA4DD}" destId="{0F0306CD-F25D-43A9-A00B-68C8EEA4E642}" srcOrd="0" destOrd="0" presId="urn:microsoft.com/office/officeart/2005/8/layout/hProcess9"/>
    <dgm:cxn modelId="{8197135B-AE91-4BF4-8402-91496332F5F1}" srcId="{4F797CFC-8385-4E11-A61D-7FCC732408FF}" destId="{DDF7D23A-CED7-4EB6-BA7B-548B533FA4DD}" srcOrd="2" destOrd="0" parTransId="{0D8BCF36-B7C4-4FD1-8E32-CFA0B6767EB2}" sibTransId="{3BC3A88C-F1C5-444A-B6A3-7F01E9F69C3D}"/>
    <dgm:cxn modelId="{579A6D41-09B0-4920-B4B8-563F80884992}" srcId="{4F797CFC-8385-4E11-A61D-7FCC732408FF}" destId="{AFC92DFF-CBE8-4A6F-8F30-2DA74D57CD34}" srcOrd="3" destOrd="0" parTransId="{4BBC56D4-B8C3-4840-AEC9-0BD0558899EE}" sibTransId="{583D3CD2-EC64-4D2C-BA2E-E014C02AE75D}"/>
    <dgm:cxn modelId="{1614810B-7E70-4F9C-9FF9-FDD8C35754C4}" type="presOf" srcId="{FAB50811-7885-47E3-B82D-790F290FA3B5}" destId="{68AD1B31-08B2-4F1C-A6F2-371D397A30C8}" srcOrd="0" destOrd="0" presId="urn:microsoft.com/office/officeart/2005/8/layout/hProcess9"/>
    <dgm:cxn modelId="{8C07D2B4-C08D-40F3-A1F2-250832678E92}" srcId="{4F797CFC-8385-4E11-A61D-7FCC732408FF}" destId="{FAB50811-7885-47E3-B82D-790F290FA3B5}" srcOrd="1" destOrd="0" parTransId="{DD12EFB5-E284-42D6-8932-4D9F79C330F9}" sibTransId="{3FF94D19-25B6-41D6-BC60-1E5EF78187A5}"/>
    <dgm:cxn modelId="{83545A80-F191-4C09-B7D1-411EF8D1BC5E}" type="presOf" srcId="{AFC92DFF-CBE8-4A6F-8F30-2DA74D57CD34}" destId="{7AE4239D-5880-4D3E-8690-4806BAB2101C}" srcOrd="0" destOrd="0" presId="urn:microsoft.com/office/officeart/2005/8/layout/hProcess9"/>
    <dgm:cxn modelId="{2019E805-143D-4BE8-8297-5720490D1A1C}" type="presOf" srcId="{4F797CFC-8385-4E11-A61D-7FCC732408FF}" destId="{C7D75E90-656E-4413-B2F3-F92C865F4AB2}" srcOrd="0" destOrd="0" presId="urn:microsoft.com/office/officeart/2005/8/layout/hProcess9"/>
    <dgm:cxn modelId="{71AA8B47-ACCE-4843-A4BC-DE2934E436D1}" type="presOf" srcId="{1AE88A21-7889-4BFD-BCA0-6ACE964BBDDA}" destId="{1A41E65D-1704-41FA-8190-53D3899913C0}" srcOrd="0" destOrd="0" presId="urn:microsoft.com/office/officeart/2005/8/layout/hProcess9"/>
    <dgm:cxn modelId="{616BB6D1-2ACA-4A58-9E07-3BC55A4C1A24}" srcId="{4F797CFC-8385-4E11-A61D-7FCC732408FF}" destId="{1AE88A21-7889-4BFD-BCA0-6ACE964BBDDA}" srcOrd="0" destOrd="0" parTransId="{2DA02DE6-E926-49DA-8682-35B0FAD8F319}" sibTransId="{1E25525F-F1A6-4BAB-A9C3-5129DFC26D52}"/>
    <dgm:cxn modelId="{AF71127A-F19F-4F73-B790-D8D9704FC680}" type="presParOf" srcId="{C7D75E90-656E-4413-B2F3-F92C865F4AB2}" destId="{5E0B75AE-F86C-4897-A04A-5B078426D2A7}" srcOrd="0" destOrd="0" presId="urn:microsoft.com/office/officeart/2005/8/layout/hProcess9"/>
    <dgm:cxn modelId="{16B8AFB4-DDD5-489F-A823-56B6FC73D5B5}" type="presParOf" srcId="{C7D75E90-656E-4413-B2F3-F92C865F4AB2}" destId="{D547FEDD-188B-491A-9634-14ED16E2D18D}" srcOrd="1" destOrd="0" presId="urn:microsoft.com/office/officeart/2005/8/layout/hProcess9"/>
    <dgm:cxn modelId="{E9DD11AD-F6DA-43A2-BD05-81BB61BFE716}" type="presParOf" srcId="{D547FEDD-188B-491A-9634-14ED16E2D18D}" destId="{1A41E65D-1704-41FA-8190-53D3899913C0}" srcOrd="0" destOrd="0" presId="urn:microsoft.com/office/officeart/2005/8/layout/hProcess9"/>
    <dgm:cxn modelId="{EF1ED592-1E25-43C0-8E46-479B029ADF2E}" type="presParOf" srcId="{D547FEDD-188B-491A-9634-14ED16E2D18D}" destId="{DF3B20E3-C29C-4E03-B661-23F138963E49}" srcOrd="1" destOrd="0" presId="urn:microsoft.com/office/officeart/2005/8/layout/hProcess9"/>
    <dgm:cxn modelId="{D8C1B1A3-191F-4DA0-B07D-D96D75F155B5}" type="presParOf" srcId="{D547FEDD-188B-491A-9634-14ED16E2D18D}" destId="{68AD1B31-08B2-4F1C-A6F2-371D397A30C8}" srcOrd="2" destOrd="0" presId="urn:microsoft.com/office/officeart/2005/8/layout/hProcess9"/>
    <dgm:cxn modelId="{F2C77C2F-9A6F-48B9-BCA3-B53CD806E5DC}" type="presParOf" srcId="{D547FEDD-188B-491A-9634-14ED16E2D18D}" destId="{8D82A226-26F8-4D10-ADFC-02738F97CDA3}" srcOrd="3" destOrd="0" presId="urn:microsoft.com/office/officeart/2005/8/layout/hProcess9"/>
    <dgm:cxn modelId="{C756A93C-8B1C-419D-8B5F-93CFE2C846DF}" type="presParOf" srcId="{D547FEDD-188B-491A-9634-14ED16E2D18D}" destId="{0F0306CD-F25D-43A9-A00B-68C8EEA4E642}" srcOrd="4" destOrd="0" presId="urn:microsoft.com/office/officeart/2005/8/layout/hProcess9"/>
    <dgm:cxn modelId="{A383F154-F0CF-4B70-AADA-27D630644BD2}" type="presParOf" srcId="{D547FEDD-188B-491A-9634-14ED16E2D18D}" destId="{571F76EB-6735-467B-91FD-8A2A89E41D23}" srcOrd="5" destOrd="0" presId="urn:microsoft.com/office/officeart/2005/8/layout/hProcess9"/>
    <dgm:cxn modelId="{C80DE02C-3151-4531-91D9-0B242E3D9BED}" type="presParOf" srcId="{D547FEDD-188B-491A-9634-14ED16E2D18D}" destId="{7AE4239D-5880-4D3E-8690-4806BAB2101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63CAB-F2DB-49C2-B81B-5113296DC2B7}">
      <dsp:nvSpPr>
        <dsp:cNvPr id="0" name=""/>
        <dsp:cNvSpPr/>
      </dsp:nvSpPr>
      <dsp:spPr>
        <a:xfrm rot="16200000">
          <a:off x="-477756" y="478705"/>
          <a:ext cx="3424237" cy="2466826"/>
        </a:xfrm>
        <a:prstGeom prst="flowChartManualOperation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共同</a:t>
          </a: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必修</a:t>
          </a:r>
          <a:r>
            <a:rPr lang="en-US" altLang="zh-TW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(19)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國文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外文</a:t>
          </a:r>
          <a:r>
            <a:rPr lang="en-US" altLang="zh-TW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英文系</a:t>
          </a:r>
          <a:r>
            <a:rPr lang="en-US" altLang="zh-TW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6)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體育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通識核心</a:t>
          </a:r>
        </a:p>
      </dsp:txBody>
      <dsp:txXfrm rot="5400000">
        <a:off x="950" y="684846"/>
        <a:ext cx="2466826" cy="2054543"/>
      </dsp:txXfrm>
    </dsp:sp>
    <dsp:sp modelId="{AF7863F7-06BE-426D-9471-184CC87C5270}">
      <dsp:nvSpPr>
        <dsp:cNvPr id="0" name=""/>
        <dsp:cNvSpPr/>
      </dsp:nvSpPr>
      <dsp:spPr>
        <a:xfrm rot="16200000">
          <a:off x="2174081" y="478705"/>
          <a:ext cx="3424237" cy="2466826"/>
        </a:xfrm>
        <a:prstGeom prst="flowChartManualOperation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系訂</a:t>
          </a: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必修</a:t>
          </a:r>
          <a:r>
            <a:rPr lang="en-US" altLang="zh-TW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(84)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語言訓練</a:t>
          </a: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類</a:t>
          </a:r>
          <a:r>
            <a:rPr lang="en-US" altLang="zh-TW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(30)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專業學科</a:t>
          </a: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類</a:t>
          </a:r>
          <a:r>
            <a:rPr lang="en-US" altLang="zh-TW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(48)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大一外文</a:t>
          </a:r>
          <a:r>
            <a:rPr lang="en-US" altLang="zh-TW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(6)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5400000">
        <a:off x="2652787" y="684846"/>
        <a:ext cx="2466826" cy="2054543"/>
      </dsp:txXfrm>
    </dsp:sp>
    <dsp:sp modelId="{47D3827D-5EBA-4F22-AC85-BCBE59CD5982}">
      <dsp:nvSpPr>
        <dsp:cNvPr id="0" name=""/>
        <dsp:cNvSpPr/>
      </dsp:nvSpPr>
      <dsp:spPr>
        <a:xfrm rot="16200000">
          <a:off x="4825919" y="478705"/>
          <a:ext cx="3424237" cy="2466826"/>
        </a:xfrm>
        <a:prstGeom prst="flowChartManualOperation">
          <a:avLst/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1000" kern="1200" dirty="0" smtClean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一般選修</a:t>
          </a:r>
          <a:r>
            <a:rPr lang="en-US" altLang="zh-TW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(25)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ctr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系內課程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ctr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外系課程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ctr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通</a:t>
          </a:r>
          <a:r>
            <a:rPr lang="zh-TW" altLang="en-US" sz="22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識課程</a:t>
          </a:r>
          <a:endParaRPr lang="zh-TW" altLang="en-US" sz="22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5400000">
        <a:off x="5304625" y="684846"/>
        <a:ext cx="2466826" cy="2054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B75AE-F86C-4897-A04A-5B078426D2A7}">
      <dsp:nvSpPr>
        <dsp:cNvPr id="0" name=""/>
        <dsp:cNvSpPr/>
      </dsp:nvSpPr>
      <dsp:spPr>
        <a:xfrm>
          <a:off x="583194" y="0"/>
          <a:ext cx="6606540" cy="342423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1E65D-1704-41FA-8190-53D3899913C0}">
      <dsp:nvSpPr>
        <dsp:cNvPr id="0" name=""/>
        <dsp:cNvSpPr/>
      </dsp:nvSpPr>
      <dsp:spPr>
        <a:xfrm>
          <a:off x="62319" y="1027271"/>
          <a:ext cx="1509700" cy="13696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初選</a:t>
          </a:r>
        </a:p>
      </dsp:txBody>
      <dsp:txXfrm>
        <a:off x="129182" y="1094134"/>
        <a:ext cx="1375974" cy="1235968"/>
      </dsp:txXfrm>
    </dsp:sp>
    <dsp:sp modelId="{68AD1B31-08B2-4F1C-A6F2-371D397A30C8}">
      <dsp:nvSpPr>
        <dsp:cNvPr id="0" name=""/>
        <dsp:cNvSpPr/>
      </dsp:nvSpPr>
      <dsp:spPr>
        <a:xfrm>
          <a:off x="1885117" y="1027271"/>
          <a:ext cx="1419087" cy="13696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加退選</a:t>
          </a:r>
        </a:p>
      </dsp:txBody>
      <dsp:txXfrm>
        <a:off x="1951980" y="1094134"/>
        <a:ext cx="1285361" cy="1235968"/>
      </dsp:txXfrm>
    </dsp:sp>
    <dsp:sp modelId="{0F0306CD-F25D-43A9-A00B-68C8EEA4E642}">
      <dsp:nvSpPr>
        <dsp:cNvPr id="0" name=""/>
        <dsp:cNvSpPr/>
      </dsp:nvSpPr>
      <dsp:spPr>
        <a:xfrm>
          <a:off x="3617302" y="1027271"/>
          <a:ext cx="2501741" cy="13696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人工加退選</a:t>
          </a:r>
          <a:endParaRPr lang="en-US" altLang="zh-TW" sz="26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6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6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選課記錄更正</a:t>
          </a:r>
          <a:r>
            <a:rPr lang="en-US" altLang="zh-TW" sz="260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sz="26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684165" y="1094134"/>
        <a:ext cx="2368015" cy="1235968"/>
      </dsp:txXfrm>
    </dsp:sp>
    <dsp:sp modelId="{7AE4239D-5880-4D3E-8690-4806BAB2101C}">
      <dsp:nvSpPr>
        <dsp:cNvPr id="0" name=""/>
        <dsp:cNvSpPr/>
      </dsp:nvSpPr>
      <dsp:spPr>
        <a:xfrm>
          <a:off x="6432140" y="1027271"/>
          <a:ext cx="1277939" cy="13696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停修</a:t>
          </a:r>
        </a:p>
      </dsp:txBody>
      <dsp:txXfrm>
        <a:off x="6494524" y="1089655"/>
        <a:ext cx="1153171" cy="1244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AC75764-B83E-48B5-BAED-710FB4E2D1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4346" cy="3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2" tIns="45866" rIns="91732" bIns="45866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213FAA8-D93E-4DFF-ADD6-A8DD0F6BF85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295" y="0"/>
            <a:ext cx="4305932" cy="3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2" tIns="45866" rIns="91732" bIns="458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E7A5D091-87F0-4502-A164-57F69B95CF8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841"/>
            <a:ext cx="4304346" cy="3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2" tIns="45866" rIns="91732" bIns="45866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3E17DCDF-23FA-4D56-9439-BFFB0E1AA2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295" y="6456841"/>
            <a:ext cx="4305932" cy="3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2" tIns="45866" rIns="91732" bIns="458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F6CE16D-AD43-466E-A60F-797144B2D4C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2FA552E-91F0-4AD7-95E5-F337CB7986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4346" cy="3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2" tIns="45866" rIns="91732" bIns="45866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CB1CD2C-B77B-4F5C-8CBA-4502AAB344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2295" y="0"/>
            <a:ext cx="4305932" cy="3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2" tIns="45866" rIns="91732" bIns="458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7C917F54-6924-431D-AA5D-3AB12905FB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9214"/>
            <a:ext cx="7944168" cy="305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2" tIns="45866" rIns="91732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BDD406B0-5B5B-40C6-8D5A-EF93ABB1D9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841"/>
            <a:ext cx="4304346" cy="3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2" tIns="45866" rIns="91732" bIns="45866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777BA818-7FD5-40E6-984C-3336F55612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295" y="6456841"/>
            <a:ext cx="4305932" cy="33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2" tIns="45866" rIns="91732" bIns="458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8706783-9262-487F-A16F-F684F849BA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5230" indent="-28540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6386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4622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62860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9511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6162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32814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9465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B193724-4FA6-4D39-B365-E30A48C72F10}" type="slidenum">
              <a:rPr lang="zh-TW" altLang="en-US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5230" indent="-28540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6386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4622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62860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9511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6162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32814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9465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D758D70-E5B2-4F88-945A-7F753ABEBA98}" type="slidenum">
              <a:rPr lang="zh-TW" altLang="en-US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5230" indent="-28540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6386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4622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62860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9511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6162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32814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9465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B4DCE77-DD38-4F68-AFE3-69C802612B2A}" type="slidenum">
              <a:rPr lang="zh-TW" altLang="en-US" smtClean="0"/>
              <a:pPr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5230" indent="-28540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6386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4622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62860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9511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6162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32814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9465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59325D4-4F12-464E-B4B1-312F6A7F5BA4}" type="slidenum">
              <a:rPr lang="zh-TW" altLang="en-US" smtClean="0"/>
              <a:pPr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5230" indent="-28540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6386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4622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62860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9511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6162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32814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9465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47A37D4-9C8A-45C3-9CB6-3A638601B6CE}" type="slidenum">
              <a:rPr lang="zh-TW" altLang="en-US" smtClean="0"/>
              <a:pPr>
                <a:spcBef>
                  <a:spcPct val="0"/>
                </a:spcBef>
              </a:pPr>
              <a:t>9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5230" indent="-28540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6386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4622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62860" indent="-22832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9511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6162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32814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9465" indent="-22832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AD2B36-4455-4644-9F58-CC30F4AB437A}" type="slidenum">
              <a:rPr lang="zh-TW" altLang="en-US" smtClean="0"/>
              <a:pPr>
                <a:spcBef>
                  <a:spcPct val="0"/>
                </a:spcBef>
              </a:pPr>
              <a:t>13</a:t>
            </a:fld>
            <a:endParaRPr lang="en-US" altLang="zh-TW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E02BFE-54F4-44AA-90D6-4FD1FD26BF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3D4B6F-F772-46BA-8332-E84423FDE7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E60F50-A6D3-489A-92CE-F070599D7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CB2E-1DA1-4EBC-B621-40614542568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3025785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7FFD-F8C0-47E3-B199-B79A3FB64B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7232836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5374A-81A0-45C0-B838-F140FAEE00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5779144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A5984-9221-4133-9CE4-9DCB56CEF44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9809475"/>
      </p:ext>
    </p:extLst>
  </p:cSld>
  <p:clrMapOvr>
    <a:masterClrMapping/>
  </p:clrMapOvr>
  <p:transition spd="slow"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3CA50-3C57-4BBC-ABC8-A9078D7A2CF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2457221"/>
      </p:ext>
    </p:extLst>
  </p:cSld>
  <p:clrMapOvr>
    <a:masterClrMapping/>
  </p:clrMapOvr>
  <p:transition spd="slow">
    <p:spli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Title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A606D5-61B4-4B64-BFDE-A57C912A4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A3196E-B4AA-4BA3-9AE0-F123838F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CF4DB7-25E5-4BF6-BC94-7139EAE8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853D-DDC1-41A9-A582-1628CC264F2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4744678"/>
      </p:ext>
    </p:extLst>
  </p:cSld>
  <p:clrMapOvr>
    <a:masterClrMapping/>
  </p:clrMapOvr>
  <p:transition spd="slow">
    <p:spli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25BAC5-6D95-4ACD-82DA-E6755BA083E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0C4287-FE8D-4893-8E0B-16A33637481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9DD9CB-9C30-45FE-8B2A-D05E81389F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AF995-1BA9-4C21-B9A9-65EAAA2893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388526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8E17CA-40DE-4FB9-B5F9-7D4ACA6D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1C9B4F-1D0B-4DB1-A9B4-214E85C7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122915-7DF4-42EA-ADF2-10C006180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1A64-508F-49C8-9D26-6ED3803A8DE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5229976"/>
      </p:ext>
    </p:extLst>
  </p:cSld>
  <p:clrMapOvr>
    <a:masterClrMapping/>
  </p:clrMapOvr>
  <p:transition spd="slow">
    <p:spli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64A76EE-2D8F-42C7-BADA-5C57C19AC1A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77DA270-6ACE-46FA-9AD1-648FAE583D5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3FEE21B-8F8F-4EA3-BDE4-724481BBE8E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9332C-F820-4446-8C24-7717AE9E1E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193146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D3D4FA5C-804D-4811-B04D-6EDB644CCB1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9817D0D4-8699-4F4B-98C6-26FC7AA2A8D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99657E8F-74BA-4F8F-87C5-BB837630925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1CD8-E3A4-4C3B-98FA-D1CB6A8F1F3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071152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A275B8C9-8141-4725-8618-BD2174FF6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8DC290A-6213-4BA4-87AE-B78503AF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FF56608-CE1B-47CA-B6FC-A4238B78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2949-E40F-40E6-997D-E9BE4103C0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1473889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5FA6F-14D8-437E-95CF-EB4F0993EB4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6577924"/>
      </p:ext>
    </p:extLst>
  </p:cSld>
  <p:clrMapOvr>
    <a:masterClrMapping/>
  </p:clrMapOvr>
  <p:transition spd="slow">
    <p:spli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59E78747-2C15-4BB2-AC5A-4A5C275B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A29267F-D16B-4D13-B010-16810A1E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80A1AE6-0A30-47FC-99DC-E081DF6F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AC21B-9093-43B6-A6A1-343BF9CB847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9674051"/>
      </p:ext>
    </p:extLst>
  </p:cSld>
  <p:clrMapOvr>
    <a:masterClrMapping/>
  </p:clrMapOvr>
  <p:transition spd="slow">
    <p:spli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7CC0670-F9B5-4535-998C-1FE03FAF45E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C908FCD-A3D8-4203-ABE3-16065CC0FC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69F9193-7B95-4028-866E-73A734DC29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6802-C742-4008-9E3C-9CDC5FCB52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231598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AAC84BE-90D6-4597-BAEB-9A28CB5F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43003A4-5ECD-4096-A448-F5B6764C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5B9EDCD-5EE9-4EF4-8CF4-A4CA7BB1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5A6E6-6691-4BCC-8223-CF953C18FE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2974058"/>
      </p:ext>
    </p:extLst>
  </p:cSld>
  <p:clrMapOvr>
    <a:masterClrMapping/>
  </p:clrMapOvr>
  <p:transition spd="slow">
    <p:spli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E9D994-F641-46D0-9A0E-B0C054A0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1AF9B26-3639-447C-B6D5-A4E2C76E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34C1EFA-4F80-4D16-9672-85D69C9F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FFABF-1EBE-4118-9B38-1AAE23547C3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231079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B281AEB-6E46-414C-9A4C-96D447F8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41B6184-B6BA-48A5-AA1A-2F8472D3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A1A3D65-DF3B-41E5-A438-6ADF8EBE9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1C95-8529-481E-ADD6-709C8A2C2E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0856265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>
            <a:extLst>
              <a:ext uri="{FF2B5EF4-FFF2-40B4-BE49-F238E27FC236}">
                <a16:creationId xmlns:a16="http://schemas.microsoft.com/office/drawing/2014/main" id="{400C2280-F799-470F-A1D1-B9FAD184818F}"/>
              </a:ext>
            </a:extLst>
          </p:cNvPr>
          <p:cNvSpPr txBox="1"/>
          <p:nvPr/>
        </p:nvSpPr>
        <p:spPr>
          <a:xfrm>
            <a:off x="738188" y="887413"/>
            <a:ext cx="5461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48F13760-1832-4B35-9E35-D04228109574}"/>
              </a:ext>
            </a:extLst>
          </p:cNvPr>
          <p:cNvSpPr txBox="1"/>
          <p:nvPr/>
        </p:nvSpPr>
        <p:spPr>
          <a:xfrm>
            <a:off x="7850188" y="3119438"/>
            <a:ext cx="554037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8A64BBF-6A6A-4BCA-B20F-2332CEE461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B507124-C9D8-4A08-80CA-05B4D9CC106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FF305DF0-F6FA-4521-91EF-BF26E78A67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35E59-B77A-47F6-A6D9-CE56B3D9A5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953154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DAB9BCE-542E-4A4C-B91D-D3F17EA51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7F4BCCD-4547-4182-8E80-9E2DD7C6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E6EF5D9-C522-4400-9694-13BFC14B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F687-8A5E-4AF3-B190-430C7F264A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1745743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8225B2B9-6EC9-445A-8927-F708B20B95E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4CD73164-2512-4423-BBC0-B8B61C5D0B8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8E7942A0-1176-436A-88EE-E005EEB36CF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F563-F532-45D2-8F78-25DA3E538F8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366849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3832A391-B767-43D8-8518-1315AA54A280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0E9BBA4-065A-4837-9307-644BF9BC2DC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FC8ACEE4-1275-4748-85B5-F195854F6BC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7CAD4-E954-4B00-8953-D8202B50FD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3283118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D4540B-C221-4D81-AC47-1E7AC33318D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A9814-87B8-4402-945E-A300143D0E6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84D355-8EF8-4833-83C4-062474180EF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DCDC-8AFD-459D-BC8A-E1529E855AF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314930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BAC11-9E2B-45AC-91B1-9D0985E5C1D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7005942"/>
      </p:ext>
    </p:extLst>
  </p:cSld>
  <p:clrMapOvr>
    <a:masterClrMapping/>
  </p:clrMapOvr>
  <p:transition spd="slow">
    <p:split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roplets-SD-Content-R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7BDF71-17DF-4F4C-A815-C0BE4DAB9C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9A2890-719E-47EA-9B50-C18B6D09CE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DB04CD-BC8E-4DBC-B65D-577232C1205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D431A-9C36-48F7-A752-4362523A06E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3392641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27942-D2D7-4B14-BC5C-2D9AF2F093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3022793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12DB-F04D-40E9-95C0-3A85CC3F80A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5627075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5F0AF-88E9-413F-ACF0-FD54A4029B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6806529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C16A4-5BC6-45FC-9481-2AA06BD266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9743929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733DC-2836-4C6A-96AC-5F22601F33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5800990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61AEE-5A68-497F-A5B3-F6127D1ED1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2837552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2E10E-76C5-4C31-9609-EFC21A7AA14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7288705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52580" name="Rectangle 4">
            <a:extLst>
              <a:ext uri="{FF2B5EF4-FFF2-40B4-BE49-F238E27FC236}">
                <a16:creationId xmlns:a16="http://schemas.microsoft.com/office/drawing/2014/main" id="{462C62FB-0AF6-4502-957A-EA166C091F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79551B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5">
            <a:extLst>
              <a:ext uri="{FF2B5EF4-FFF2-40B4-BE49-F238E27FC236}">
                <a16:creationId xmlns:a16="http://schemas.microsoft.com/office/drawing/2014/main" id="{5FE38228-0E36-4C86-BCEB-DD9517D7D9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79551B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2" name="Rectangle 6">
            <a:extLst>
              <a:ext uri="{FF2B5EF4-FFF2-40B4-BE49-F238E27FC236}">
                <a16:creationId xmlns:a16="http://schemas.microsoft.com/office/drawing/2014/main" id="{3C049489-F0B6-4F30-8440-FF6E62AEE3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79551B"/>
                </a:solidFill>
                <a:latin typeface="Palatino Linotype" panose="02040502050505030304" pitchFamily="18" charset="0"/>
              </a:defRPr>
            </a:lvl1pPr>
          </a:lstStyle>
          <a:p>
            <a:pPr>
              <a:defRPr/>
            </a:pPr>
            <a:fld id="{55F7AA89-8053-46DA-8577-C92DD2140A4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350" r:id="rId1"/>
    <p:sldLayoutId id="2147485337" r:id="rId2"/>
    <p:sldLayoutId id="2147485338" r:id="rId3"/>
    <p:sldLayoutId id="2147485339" r:id="rId4"/>
    <p:sldLayoutId id="2147485340" r:id="rId5"/>
    <p:sldLayoutId id="2147485341" r:id="rId6"/>
    <p:sldLayoutId id="2147485342" r:id="rId7"/>
    <p:sldLayoutId id="2147485343" r:id="rId8"/>
    <p:sldLayoutId id="2147485344" r:id="rId9"/>
    <p:sldLayoutId id="2147485345" r:id="rId10"/>
    <p:sldLayoutId id="2147485346" r:id="rId11"/>
    <p:sldLayoutId id="2147485347" r:id="rId12"/>
    <p:sldLayoutId id="2147485348" r:id="rId13"/>
  </p:sldLayoutIdLst>
  <p:transition spd="slow">
    <p:split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BECF5"/>
            </a:gs>
            <a:gs pos="100000">
              <a:srgbClr val="73AB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66963"/>
            <a:ext cx="77724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F5F744D-A074-47FE-9652-308D70208FC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1" r:id="rId1"/>
    <p:sldLayoutId id="2147485352" r:id="rId2"/>
    <p:sldLayoutId id="2147485353" r:id="rId3"/>
    <p:sldLayoutId id="2147485354" r:id="rId4"/>
    <p:sldLayoutId id="2147485355" r:id="rId5"/>
    <p:sldLayoutId id="2147485356" r:id="rId6"/>
    <p:sldLayoutId id="2147485357" r:id="rId7"/>
    <p:sldLayoutId id="2147485358" r:id="rId8"/>
    <p:sldLayoutId id="2147485359" r:id="rId9"/>
    <p:sldLayoutId id="2147485360" r:id="rId10"/>
    <p:sldLayoutId id="2147485361" r:id="rId11"/>
    <p:sldLayoutId id="2147485362" r:id="rId12"/>
    <p:sldLayoutId id="2147485363" r:id="rId13"/>
    <p:sldLayoutId id="2147485364" r:id="rId14"/>
    <p:sldLayoutId id="2147485365" r:id="rId15"/>
    <p:sldLayoutId id="2147485366" r:id="rId16"/>
    <p:sldLayoutId id="2147485367" r:id="rId17"/>
    <p:sldLayoutId id="2147485349" r:id="rId18"/>
  </p:sldLayoutIdLst>
  <p:transition spd="slow">
    <p:split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dc.adm.ncu.edu.tw/Register/xdiscip/static/doc/Q&amp;A.pdf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glish.ncu.edu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ncufresh.ncu.edu.tw/" TargetMode="External"/><Relationship Id="rId5" Type="http://schemas.openxmlformats.org/officeDocument/2006/relationships/hyperlink" Target="https://english.ncu.edu.tw/index.php/undergraduate/student-services/" TargetMode="External"/><Relationship Id="rId4" Type="http://schemas.openxmlformats.org/officeDocument/2006/relationships/hyperlink" Target="https://english.ncu.edu.tw/index.php/undergraduate/graduation-requirement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is.ncu.edu.tw/Course/main/news/annou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english.ncu.edu.tw/index.php/undergraduate/curriculu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524B1E0-F24B-4E72-B3E1-5F9A667359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1125538"/>
            <a:ext cx="8229600" cy="1736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中央大學英美語文學系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36BA960-06C5-4AA0-8F65-4A9C2AD0C3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3141663"/>
            <a:ext cx="6400800" cy="1752600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3600" dirty="0" smtClean="0">
                <a:latin typeface="Times New Roman" pitchFamily="18" charset="0"/>
                <a:ea typeface="標楷體" pitchFamily="65" charset="-120"/>
              </a:rPr>
              <a:t>112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</a:rPr>
              <a:t>學年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</a:rPr>
              <a:t>度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3600" dirty="0">
                <a:latin typeface="Times New Roman" pitchFamily="18" charset="0"/>
                <a:ea typeface="標楷體" pitchFamily="65" charset="-120"/>
              </a:rPr>
              <a:t>新生輔導說明會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2023.09.05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dirty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id="{90A26EC7-5A83-4558-A9C6-1A27B83FC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進修管道</a:t>
            </a:r>
          </a:p>
        </p:txBody>
      </p:sp>
      <p:sp>
        <p:nvSpPr>
          <p:cNvPr id="35843" name="內容版面配置區 2">
            <a:extLst>
              <a:ext uri="{FF2B5EF4-FFF2-40B4-BE49-F238E27FC236}">
                <a16:creationId xmlns:a16="http://schemas.microsoft.com/office/drawing/2014/main" id="{02740D1A-92A9-44F0-AF68-2691DA50D9BC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85800" y="1844675"/>
            <a:ext cx="7772400" cy="39465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英文系五年學碩士雙學位：大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三大四下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開放申請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申請簡介詳見導覽文宣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輔系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雙主修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學分學程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修讀條件，請洽開辦的系所辦公室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申請前備妥申請表</a:t>
            </a:r>
            <a:r>
              <a:rPr lang="zh-TW" altLang="en-US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成績單及相關文件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email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向系主任說明取得核准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中大學生出國交換計畫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請洽國際處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申請前備妥申請表</a:t>
            </a:r>
            <a:r>
              <a:rPr lang="zh-TW" altLang="en-US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成績單及相關文件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email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向系主任說明取得核准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fld id="{04668115-79BD-47CB-BEF8-E5BDB362CD88}" type="slidenum">
              <a:rPr lang="zh-TW" altLang="en-US" sz="1100">
                <a:solidFill>
                  <a:srgbClr val="D38E27"/>
                </a:solidFill>
                <a:latin typeface="Arial" panose="020B060402020202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TW" sz="110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>
            <a:extLst>
              <a:ext uri="{FF2B5EF4-FFF2-40B4-BE49-F238E27FC236}">
                <a16:creationId xmlns:a16="http://schemas.microsoft.com/office/drawing/2014/main" id="{8254788B-F662-4173-9426-7912E6DEC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627063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修課及進修管道 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Q&amp;A</a:t>
            </a:r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6867" name="內容版面配置區 2">
            <a:extLst>
              <a:ext uri="{FF2B5EF4-FFF2-40B4-BE49-F238E27FC236}">
                <a16:creationId xmlns:a16="http://schemas.microsoft.com/office/drawing/2014/main" id="{CCE2874B-8C57-488E-A8CB-3CFE3DF758C5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85800" y="1557338"/>
            <a:ext cx="7772400" cy="4233862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課程密碼卡請洽授課教師領取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旁聽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課程需提前取得授課教師的同意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外語課程開課單位：語言中心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輔系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雙主修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學分學程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專長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申請時程：二上到四下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學分學程大一可以申請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修習注意事項詳見註冊組網頁</a:t>
            </a:r>
            <a:r>
              <a:rPr lang="zh-TW" altLang="en-US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跨領域學習專區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Q&amp;A </a:t>
            </a:r>
            <a:r>
              <a:rPr lang="zh-TW" altLang="en-US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」</a:t>
            </a:r>
            <a:r>
              <a:rPr lang="en-US" altLang="zh-TW" sz="13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3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https://pdc.adm.ncu.edu.tw/Register/xdiscip/static/doc/Q&amp;A.pdf</a:t>
            </a:r>
            <a:endParaRPr lang="en-US" altLang="zh-TW" sz="13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申請前備妥申請表</a:t>
            </a:r>
            <a:r>
              <a:rPr lang="zh-TW" altLang="en-US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成績單及相關文件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email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向系主任說明取得核准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如有疑問，請洽主辦系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文學院成立三個微學程詳見本系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FB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公告及文院學士班，藝研所網頁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大學生出國交換計畫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申請資格及條件請洽國際處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fld id="{87ACF64F-8E32-4078-B3FF-E22BD191FDD1}" type="slidenum">
              <a:rPr lang="zh-TW" altLang="en-US" sz="1100">
                <a:solidFill>
                  <a:srgbClr val="D38E27"/>
                </a:solidFill>
                <a:latin typeface="Arial" panose="020B060402020202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TW" sz="110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id="{40B1520D-C883-446E-936D-600846818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來自系主任的叮嚀</a:t>
            </a:r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6670D40A-262A-4720-B645-2747462F80B9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685800" y="1773238"/>
            <a:ext cx="7772400" cy="4017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系主任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黃道明 教授 </a:t>
            </a:r>
            <a:r>
              <a:rPr lang="en-US" altLang="zh-TW" dirty="0">
                <a:solidFill>
                  <a:srgbClr val="FF0000"/>
                </a:solidFill>
                <a:cs typeface="Times New Roman" panose="02020603050405020304" pitchFamily="18" charset="0"/>
              </a:rPr>
              <a:t>hans@cc.ncu.edu.tw</a:t>
            </a:r>
            <a:endParaRPr lang="en-US" altLang="zh-TW" u="sng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提前安排：留意各項申請程序及截止時間，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請提前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3~7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天詢問流程及繳交申請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文件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包含申請表，成績單等附件）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學習提問：練習在發問時，清楚的說明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主旨</a:t>
            </a:r>
            <a:r>
              <a:rPr lang="zh-TW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姓名</a:t>
            </a:r>
            <a:r>
              <a:rPr lang="zh-TW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學號和連絡方式。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獨立自主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洽辦業務，請親自至系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辦或是在郵件詳述，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請勿隨意寄出語意不清的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email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或委託他人。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fld id="{161D554E-C355-443A-9421-AB1FFC4EA41A}" type="slidenum">
              <a:rPr lang="zh-TW" altLang="en-US" sz="1100">
                <a:solidFill>
                  <a:srgbClr val="D38E27"/>
                </a:solidFill>
                <a:latin typeface="Arial" panose="020B060402020202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TW" sz="110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C3474CC-6EA1-4716-BF24-8964EB188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912100" cy="1238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英文系的網網相連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2968B29-588A-46DA-A5B9-DB446CDE265F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1039813" y="1412875"/>
            <a:ext cx="7924800" cy="4537075"/>
          </a:xfrm>
        </p:spPr>
        <p:txBody>
          <a:bodyPr>
            <a:normAutofit fontScale="70000" lnSpcReduction="2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sz="2800" dirty="0">
                <a:solidFill>
                  <a:srgbClr val="6600CC"/>
                </a:solidFill>
                <a:latin typeface="Times New Roman" pitchFamily="18" charset="0"/>
                <a:ea typeface="標楷體" pitchFamily="65" charset="-120"/>
              </a:rPr>
              <a:t>系辦專線電話（</a:t>
            </a:r>
            <a:r>
              <a:rPr lang="en-US" altLang="zh-TW" sz="2800" dirty="0">
                <a:solidFill>
                  <a:srgbClr val="6600CC"/>
                </a:solidFill>
                <a:latin typeface="Times New Roman" pitchFamily="18" charset="0"/>
                <a:ea typeface="標楷體" pitchFamily="65" charset="-120"/>
              </a:rPr>
              <a:t>03-4273763</a:t>
            </a:r>
            <a:r>
              <a:rPr lang="zh-TW" altLang="en-US" sz="2800" dirty="0">
                <a:solidFill>
                  <a:srgbClr val="6600CC"/>
                </a:solidFill>
                <a:latin typeface="Times New Roman" pitchFamily="18" charset="0"/>
                <a:ea typeface="標楷體" pitchFamily="65" charset="-120"/>
              </a:rPr>
              <a:t>）存入手機通訊錄 ，如有未接來電務必回電</a:t>
            </a:r>
            <a:endParaRPr lang="en-US" altLang="zh-TW" sz="2800" dirty="0">
              <a:solidFill>
                <a:srgbClr val="6600CC"/>
              </a:solidFill>
              <a:latin typeface="Times New Roman" pitchFamily="18" charset="0"/>
              <a:ea typeface="標楷體" pitchFamily="65" charset="-12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n-US" altLang="zh-TW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英文系網址 : </a:t>
            </a:r>
            <a:r>
              <a:rPr lang="en-US" altLang="zh-TW" sz="25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hlinkClick r:id="rId3"/>
              </a:rPr>
              <a:t>https://english.ncu.edu.tw/ </a:t>
            </a:r>
            <a:endParaRPr lang="en-US" altLang="zh-TW" sz="25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lvl="1" indent="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修業規定</a:t>
            </a:r>
            <a:r>
              <a:rPr lang="en-US" altLang="zh-TW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hlinkClick r:id="rId4"/>
              </a:rPr>
              <a:t>https://english.ncu.edu.tw/index.php/undergraduate/graduation-requirements/</a:t>
            </a:r>
            <a:endParaRPr lang="en-US" altLang="zh-TW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 marL="514350" lvl="1" indent="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業務辦理</a:t>
            </a:r>
            <a:r>
              <a:rPr lang="en-US" altLang="zh-TW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:</a:t>
            </a:r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hlinkClick r:id="rId5"/>
              </a:rPr>
              <a:t>https://english.ncu.edu.tw/index.php/undergraduate/student-services/</a:t>
            </a:r>
            <a:endParaRPr lang="en-US" altLang="zh-TW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大一知訊網 		 	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            網址 : </a:t>
            </a:r>
            <a:r>
              <a:rPr lang="en-US" altLang="zh-TW" sz="25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hlinkClick r:id="rId6"/>
              </a:rPr>
              <a:t>http://ncufresh.ncu.edu.tw</a:t>
            </a:r>
            <a:endParaRPr lang="en-US" altLang="zh-TW" sz="25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zh-TW" sz="25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英文系的</a:t>
            </a:r>
            <a:r>
              <a:rPr lang="en-US" altLang="zh-TW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Facebook: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zh-TW" altLang="en-US" sz="25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             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中央大學英美語文學系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English Department NCU~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標楷體" pitchFamily="65" charset="-120"/>
              </a:rPr>
              <a:t>系學會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zh-TW" sz="2400" b="1" dirty="0">
              <a:solidFill>
                <a:schemeClr val="tx1">
                  <a:lumMod val="75000"/>
                  <a:lumOff val="25000"/>
                </a:schemeClr>
              </a:solidFill>
              <a:latin typeface="Monotype Corsiva" pitchFamily="66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Enjoy and Have a Nice Life</a:t>
            </a:r>
            <a:endParaRPr lang="zh-TW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8916" name="投影片編號版面配置區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fld id="{5BB941A2-2A80-40DB-8AB3-575D2CBDB4AE}" type="slidenum">
              <a:rPr lang="zh-TW" altLang="en-US" sz="1100">
                <a:solidFill>
                  <a:srgbClr val="D38E27"/>
                </a:solidFill>
                <a:latin typeface="Arial" panose="020B060402020202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TW" sz="110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5104E6D1-A37F-4083-9C63-F6F05D8DD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應修課程類別</a:t>
            </a:r>
          </a:p>
        </p:txBody>
      </p:sp>
      <p:graphicFrame>
        <p:nvGraphicFramePr>
          <p:cNvPr id="16" name="內容版面配置區 15">
            <a:extLst>
              <a:ext uri="{FF2B5EF4-FFF2-40B4-BE49-F238E27FC236}">
                <a16:creationId xmlns:a16="http://schemas.microsoft.com/office/drawing/2014/main" id="{277CC436-1116-4FCC-A8CF-BCEE2CB8D68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05349964"/>
              </p:ext>
            </p:extLst>
          </p:nvPr>
        </p:nvGraphicFramePr>
        <p:xfrm>
          <a:off x="685800" y="2366963"/>
          <a:ext cx="77724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4" name="投影片編號版面配置區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43CE0CC-5CEB-4B6A-AA84-9BA649282D7C}" type="slidenum">
              <a:rPr lang="zh-TW" altLang="en-US" sz="1000"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TW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7FA78BC-2390-479A-96A4-BAFA64268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913" y="188913"/>
            <a:ext cx="8243887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>
                <a:latin typeface="Times New Roman" panose="02020603050405020304" pitchFamily="18" charset="0"/>
                <a:ea typeface="標楷體" panose="03000509000000000000" pitchFamily="65" charset="-120"/>
              </a:rPr>
              <a:t>新生必修科目</a:t>
            </a:r>
          </a:p>
        </p:txBody>
      </p:sp>
      <p:sp>
        <p:nvSpPr>
          <p:cNvPr id="26627" name="Rectangle 6">
            <a:extLst>
              <a:ext uri="{FF2B5EF4-FFF2-40B4-BE49-F238E27FC236}">
                <a16:creationId xmlns:a16="http://schemas.microsoft.com/office/drawing/2014/main" id="{D8A453C2-9F45-4B7F-8A78-49E1827EE2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362950" cy="4456112"/>
          </a:xfrm>
        </p:spPr>
        <p:txBody>
          <a:bodyPr/>
          <a:lstStyle/>
          <a:p>
            <a:pPr marL="609600" indent="-609600" fontAlgn="auto">
              <a:spcAft>
                <a:spcPts val="0"/>
              </a:spcAft>
              <a:defRPr/>
            </a:pP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詳見必修科目表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附件一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，包含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</a:p>
          <a:p>
            <a:pPr marL="609600" indent="-609600" fontAlgn="auto">
              <a:spcAft>
                <a:spcPts val="0"/>
              </a:spcAft>
              <a:defRPr/>
            </a:pPr>
            <a:r>
              <a:rPr lang="zh-TW" altLang="en-US" sz="1600">
                <a:latin typeface="新細明體" panose="02020500000000000000" pitchFamily="18" charset="-120"/>
              </a:rPr>
              <a:t>★</a:t>
            </a:r>
            <a:r>
              <a:rPr lang="zh-TW" altLang="en-US" sz="1600">
                <a:latin typeface="Times New Roman" panose="02020603050405020304" pitchFamily="18" charset="0"/>
                <a:ea typeface="標楷體" panose="03000509000000000000" pitchFamily="65" charset="-120"/>
              </a:rPr>
              <a:t>下表</a:t>
            </a:r>
            <a:r>
              <a:rPr lang="en-US" altLang="zh-TW" sz="16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16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6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1600">
                <a:latin typeface="Times New Roman" panose="02020603050405020304" pitchFamily="18" charset="0"/>
                <a:ea typeface="標楷體" panose="03000509000000000000" pitchFamily="65" charset="-120"/>
              </a:rPr>
              <a:t>內標示為學分數</a:t>
            </a:r>
            <a:endParaRPr lang="en-US" altLang="zh-TW" sz="16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09600" indent="-609600" fontAlgn="auto">
              <a:spcAft>
                <a:spcPts val="0"/>
              </a:spcAft>
              <a:defRPr/>
            </a:pPr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4659" name="Group 83">
            <a:extLst>
              <a:ext uri="{FF2B5EF4-FFF2-40B4-BE49-F238E27FC236}">
                <a16:creationId xmlns:a16="http://schemas.microsoft.com/office/drawing/2014/main" id="{0F150FA5-2531-4290-BC86-66911BC5145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6772124"/>
              </p:ext>
            </p:extLst>
          </p:nvPr>
        </p:nvGraphicFramePr>
        <p:xfrm>
          <a:off x="1258888" y="2205038"/>
          <a:ext cx="7489825" cy="4459288"/>
        </p:xfrm>
        <a:graphic>
          <a:graphicData uri="http://schemas.openxmlformats.org/drawingml/2006/table">
            <a:tbl>
              <a:tblPr/>
              <a:tblGrid>
                <a:gridCol w="1081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0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298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畢業學分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(128) 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必修科目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(103) 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E8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共同必修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(19) 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90000" marR="90000" marT="46779" marB="467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D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國文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(5,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3+2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學分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外文</a:t>
                      </a: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(3*2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門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※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外文</a:t>
                      </a:r>
                      <a:r>
                        <a:rPr kumimoji="1" lang="zh-TW" altLang="en-US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需選修本系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的任何課程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門課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體育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(5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學期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通識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核心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(14)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等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※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核心四大領域至少修習一個領域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90000" marR="90000" marT="46779" marB="467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系訂必修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78+6) 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/>
                      </a:r>
                      <a:b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</a:b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共計修習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英文系課程</a:t>
                      </a:r>
                      <a:r>
                        <a:rPr kumimoji="1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84</a:t>
                      </a: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學分</a:t>
                      </a:r>
                    </a:p>
                  </a:txBody>
                  <a:tcPr marL="90000" marR="90000" marT="46779" marB="467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D1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語言訓練類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(30)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90000" marR="90000" marT="46779" marB="467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專業學科類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(48)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90000" marR="90000" marT="46779" marB="467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8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外文</a:t>
                      </a:r>
                      <a:r>
                        <a:rPr kumimoji="1" lang="en-US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(6)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90000" marR="90000" marT="46779" marB="467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2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選修學分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(25) 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90000" marR="90000" marT="46779" marB="467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E83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可選英文系或他系課程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不含體育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軍訓課程</a:t>
                      </a: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90000" marR="90000" marT="46779" marB="467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5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fld id="{FCEEE4E4-316B-4701-A157-84B63117405A}" type="slidenum">
              <a:rPr lang="zh-TW" altLang="en-US" sz="1100">
                <a:solidFill>
                  <a:srgbClr val="D38E27"/>
                </a:solidFill>
                <a:latin typeface="Arial" panose="020B060402020202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TW" sz="110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798584C-7DA3-40AF-95AF-49A822DC3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0200"/>
            <a:ext cx="8096250" cy="10493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4000"/>
              <a:t>「</a:t>
            </a:r>
            <a:r>
              <a:rPr lang="zh-TW" altLang="en-US" sz="4000">
                <a:latin typeface="Times New Roman" panose="02020603050405020304" pitchFamily="18" charset="0"/>
                <a:ea typeface="標楷體" panose="03000509000000000000" pitchFamily="65" charset="-120"/>
              </a:rPr>
              <a:t>共同必修</a:t>
            </a:r>
            <a:r>
              <a:rPr lang="zh-TW" altLang="zh-TW" sz="4000"/>
              <a:t>」</a:t>
            </a:r>
            <a:r>
              <a:rPr lang="zh-TW" altLang="en-US" sz="4000">
                <a:latin typeface="Times New Roman" panose="02020603050405020304" pitchFamily="18" charset="0"/>
                <a:ea typeface="標楷體" panose="03000509000000000000" pitchFamily="65" charset="-120"/>
              </a:rPr>
              <a:t>課程注意事項</a:t>
            </a:r>
            <a:endParaRPr lang="en-US" altLang="zh-TW" sz="4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75" name="投影片編號版面配置區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fld id="{68C12D2C-CD09-403E-8D27-A269CDF9163A}" type="slidenum">
              <a:rPr lang="zh-TW" altLang="en-US" sz="1100">
                <a:solidFill>
                  <a:srgbClr val="D38E27"/>
                </a:solidFill>
                <a:latin typeface="Arial" panose="020B060402020202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TW" sz="110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ADCADC2-7716-47D9-AB14-658D9A2E0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380233"/>
              </p:ext>
            </p:extLst>
          </p:nvPr>
        </p:nvGraphicFramePr>
        <p:xfrm>
          <a:off x="900113" y="1379538"/>
          <a:ext cx="7488237" cy="4681538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984697243"/>
                    </a:ext>
                  </a:extLst>
                </a:gridCol>
                <a:gridCol w="6494462">
                  <a:extLst>
                    <a:ext uri="{9D8B030D-6E8A-4147-A177-3AD203B41FA5}">
                      <a16:colId xmlns:a16="http://schemas.microsoft.com/office/drawing/2014/main" val="1080219239"/>
                    </a:ext>
                  </a:extLst>
                </a:gridCol>
              </a:tblGrid>
              <a:tr h="1422400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國  文</a:t>
                      </a:r>
                      <a:endParaRPr kumimoji="0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(5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學年度起</a:t>
                      </a:r>
                      <a:endParaRPr kumimoji="0" lang="en-US" altLang="zh-TW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tc>
                  <a:txBody>
                    <a:bodyPr/>
                    <a:lstStyle>
                      <a:lvl1pPr marL="2857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285750" marR="0" lvl="0" indent="-28575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修習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門課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大一國文專業課程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(3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及中文寫作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(2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本系是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C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時段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:</a:t>
                      </a:r>
                      <a:b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   上學期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經典閱讀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上課時間週四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34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節、週二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節。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/>
                      </a:r>
                      <a:b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</a:b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   下學期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中文寫作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上課時間週四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34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節</a:t>
                      </a:r>
                      <a:endParaRPr kumimoji="0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endParaRPr kumimoji="0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285750" marR="0" lvl="0" indent="-28575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僑生修習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「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僑生國文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」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一學年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，不需修大一國文中文寫作課程。</a:t>
                      </a: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994370"/>
                  </a:ext>
                </a:extLst>
              </a:tr>
              <a:tr h="1185863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  文</a:t>
                      </a:r>
                      <a:endParaRPr kumimoji="0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(6</a:t>
                      </a:r>
                      <a:r>
                        <a:rPr kumimoji="0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kumimoji="0" lang="zh-TW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tc>
                  <a:txBody>
                    <a:bodyPr/>
                    <a:lstStyle>
                      <a:lvl1pPr marL="381000" indent="-3810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381000" marR="0" lvl="0" indent="-3810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須選修習</a:t>
                      </a:r>
                      <a:r>
                        <a:rPr kumimoji="0" lang="zh-TW" alt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英文系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開設的任何課程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(6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kumimoji="0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 </a:t>
                      </a:r>
                      <a:endParaRPr kumimoji="0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381000" marR="0" lvl="0" indent="-3810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本系學生</a:t>
                      </a:r>
                      <a:r>
                        <a:rPr kumimoji="0" lang="zh-TW" alt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不需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參加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大一英文能力測驗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kumimoji="0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381000" marR="0" lvl="0" indent="-3810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本系學生畢業前</a:t>
                      </a:r>
                      <a:r>
                        <a:rPr kumimoji="0" lang="zh-TW" alt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不需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參加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英文能力鑑定考試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kumimoji="0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381000" marR="0" lvl="0" indent="-3810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選修「</a:t>
                      </a:r>
                      <a:r>
                        <a:rPr kumimoji="0" lang="zh-TW" alt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進修英文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」取得學分，</a:t>
                      </a:r>
                      <a:r>
                        <a:rPr kumimoji="0" lang="zh-TW" alt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不列入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本系之畢業學分總數</a:t>
                      </a:r>
                      <a:endParaRPr kumimoji="0" lang="zh-TW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13099"/>
                  </a:ext>
                </a:extLst>
              </a:tr>
              <a:tr h="75247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體   育</a:t>
                      </a:r>
                      <a:endParaRPr kumimoji="0" lang="en-US" alt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(5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endParaRPr kumimoji="0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105</a:t>
                      </a:r>
                      <a:r>
                        <a:rPr kumimoji="0" lang="zh-TW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學年度起</a:t>
                      </a:r>
                      <a:endParaRPr kumimoji="0" lang="en-US" altLang="zh-TW" sz="1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學期，大一體育週三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34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節</a:t>
                      </a: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71373"/>
                  </a:ext>
                </a:extLst>
              </a:tr>
              <a:tr h="70802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服務學習</a:t>
                      </a:r>
                      <a:endParaRPr kumimoji="0" lang="en-US" altLang="zh-TW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(2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必修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學期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課號不得重覆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，每星期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小時</a:t>
                      </a:r>
                      <a:endParaRPr kumimoji="0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743871"/>
                  </a:ext>
                </a:extLst>
              </a:tr>
              <a:tr h="612775"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通識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核心（</a:t>
                      </a: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kumimoji="0" lang="zh-TW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學分）</a:t>
                      </a: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核心課程四大領域至少修習一個領域</a:t>
                      </a: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人文與思想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、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自然科學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、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應用科學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、</a:t>
                      </a: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社會思潮與現象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</a:p>
                  </a:txBody>
                  <a:tcPr marL="91450" marR="91450" marT="45703" marB="457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C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23109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FAB2B37-50B0-445A-92B3-27E5CC9AA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2463" y="754063"/>
            <a:ext cx="8096250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選課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</a:rPr>
              <a:t>注意事項</a:t>
            </a:r>
            <a:endParaRPr lang="en-US" altLang="zh-TW" sz="4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19504C7-5B69-4A51-8B7F-1B13253053BD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539552" y="1925638"/>
            <a:ext cx="8050411" cy="3957637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zh-TW" altLang="zh-TW" dirty="0"/>
              <a:t>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語言訓練類</a:t>
            </a:r>
            <a:r>
              <a:rPr lang="zh-TW" altLang="zh-TW" dirty="0" smtClean="0"/>
              <a:t>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課程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影像分析寫作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」</a:t>
            </a:r>
            <a:r>
              <a:rPr lang="zh-TW" altLang="en-US" dirty="0" smtClean="0">
                <a:latin typeface="新細明體" panose="02020500000000000000" pitchFamily="18" charset="-120"/>
              </a:rPr>
              <a:t>、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「英文口語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訓練」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課程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在大一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上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開設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「文獻蒐集與論證寫作」課程在大一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開設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112 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學年大一大二</a:t>
            </a:r>
            <a:r>
              <a:rPr lang="zh-TW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語言訓練類必修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的五門課程，</a:t>
            </a:r>
            <a:r>
              <a:rPr lang="zh-TW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分發條件為一律使用密碼卡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，每門課開設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A, B</a:t>
            </a:r>
            <a:r>
              <a:rPr lang="zh-HK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兩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班，每班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 20 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人上限為原則，</a:t>
            </a:r>
            <a:r>
              <a:rPr lang="zh-HK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由教師發放密碼卡供學生加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／</a:t>
            </a:r>
            <a:r>
              <a:rPr lang="zh-HK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退選課程（並由老師根據修課狀況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判斷決定是否增額發卡）。</a:t>
            </a:r>
            <a:r>
              <a:rPr lang="zh-HK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如欲加選該班課程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zh-HK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請務必出席第一堂課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學士班學生修習學分數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第一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三學年每學期至少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16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學分，第四學年每學期至少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9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學分。因特殊原因不能修足該學期應修最低學分數，經導師及系主任同意，得酌減應修學分數，違者應令退學。最遲應於當學期人工加退選截止日前辦理完成。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大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一上學期課程均預設限一年級選修，請新生儘早選課，第一節課務必到場。因加退選期間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2~4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年級同學會至課堂洽詢老師是否同意發放選課密碼卡加收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24" name="投影片編號版面配置區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fld id="{89E9E789-3E54-44CF-BE00-9AC3B95AB5A8}" type="slidenum">
              <a:rPr lang="zh-TW" altLang="en-US" sz="1100">
                <a:solidFill>
                  <a:srgbClr val="D38E27"/>
                </a:solidFill>
                <a:latin typeface="Arial" panose="020B060402020202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TW" sz="110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56AF995-1BA9-4C21-B9A9-65EAAA289380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8" name="內容版面配置區 6">
            <a:extLst>
              <a:ext uri="{FF2B5EF4-FFF2-40B4-BE49-F238E27FC236}">
                <a16:creationId xmlns:a16="http://schemas.microsoft.com/office/drawing/2014/main" id="{8385A469-D466-465C-B931-B755DC7E09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24612"/>
              </p:ext>
            </p:extLst>
          </p:nvPr>
        </p:nvGraphicFramePr>
        <p:xfrm>
          <a:off x="179511" y="1124745"/>
          <a:ext cx="8424937" cy="4541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8413">
                  <a:extLst>
                    <a:ext uri="{9D8B030D-6E8A-4147-A177-3AD203B41FA5}">
                      <a16:colId xmlns:a16="http://schemas.microsoft.com/office/drawing/2014/main" val="2742304633"/>
                    </a:ext>
                  </a:extLst>
                </a:gridCol>
                <a:gridCol w="3237656">
                  <a:extLst>
                    <a:ext uri="{9D8B030D-6E8A-4147-A177-3AD203B41FA5}">
                      <a16:colId xmlns:a16="http://schemas.microsoft.com/office/drawing/2014/main" val="519957933"/>
                    </a:ext>
                  </a:extLst>
                </a:gridCol>
                <a:gridCol w="3708868">
                  <a:extLst>
                    <a:ext uri="{9D8B030D-6E8A-4147-A177-3AD203B41FA5}">
                      <a16:colId xmlns:a16="http://schemas.microsoft.com/office/drawing/2014/main" val="3634830532"/>
                    </a:ext>
                  </a:extLst>
                </a:gridCol>
              </a:tblGrid>
              <a:tr h="406126">
                <a:tc>
                  <a:txBody>
                    <a:bodyPr/>
                    <a:lstStyle/>
                    <a:p>
                      <a:pPr algn="ctr"/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anjari"/>
                          <a:ea typeface="+mn-ea"/>
                        </a:rPr>
                        <a:t>學年課程抵修對照表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368598"/>
                  </a:ext>
                </a:extLst>
              </a:tr>
              <a:tr h="406126">
                <a:tc>
                  <a:txBody>
                    <a:bodyPr/>
                    <a:lstStyle/>
                    <a:p>
                      <a:pPr algn="ctr"/>
                      <a:r>
                        <a:rPr lang="zh-HK" sz="1200" kern="10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課程類別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原課程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對應課程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2589"/>
                  </a:ext>
                </a:extLst>
              </a:tr>
              <a:tr h="869129">
                <a:tc rowSpan="4">
                  <a:txBody>
                    <a:bodyPr/>
                    <a:lstStyle/>
                    <a:p>
                      <a:pPr algn="ctr"/>
                      <a:r>
                        <a:rPr lang="zh-HK" altLang="en-US" sz="1200" kern="10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語言訓練類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noStrike" kern="100" baseline="0" dirty="0" smtClean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EL1063 </a:t>
                      </a:r>
                      <a:r>
                        <a:rPr lang="zh-HK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英文作文</a:t>
                      </a:r>
                      <a:r>
                        <a:rPr lang="en-US" altLang="zh-HK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English Composition</a:t>
                      </a:r>
                      <a:endParaRPr lang="zh-TW" sz="1200" strike="noStrike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EL2075 </a:t>
                      </a:r>
                      <a:r>
                        <a:rPr lang="zh-HK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申論寫作</a:t>
                      </a:r>
                      <a:r>
                        <a:rPr lang="en-US" altLang="zh-HK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Expository Writing</a:t>
                      </a:r>
                      <a:endParaRPr lang="zh-TW" sz="1200" strike="noStrike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EL1204 </a:t>
                      </a:r>
                      <a:r>
                        <a:rPr 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文獻蒐集與論證寫作</a:t>
                      </a:r>
                      <a:endParaRPr lang="en-US" altLang="zh-TW" sz="120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Documentation and Argumentation</a:t>
                      </a:r>
                      <a:endParaRPr lang="zh-TW" sz="120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EL2078 </a:t>
                      </a:r>
                      <a:r>
                        <a:rPr lang="zh-HK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文學分析寫作</a:t>
                      </a:r>
                      <a:endParaRPr lang="en-US" altLang="zh-HK" sz="120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altLang="zh-HK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Writing about Literature </a:t>
                      </a:r>
                      <a:endParaRPr lang="zh-TW" altLang="en-US" sz="120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045334"/>
                  </a:ext>
                </a:extLst>
              </a:tr>
              <a:tr h="1414962">
                <a:tc vMerge="1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EL2076 </a:t>
                      </a:r>
                      <a:r>
                        <a:rPr lang="zh-TW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演說與溝通 </a:t>
                      </a:r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</a:p>
                    <a:p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Presentation &amp; Communication 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EL2077</a:t>
                      </a:r>
                      <a:r>
                        <a:rPr lang="zh-TW" altLang="en-US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演說與溝通 </a:t>
                      </a:r>
                      <a:r>
                        <a:rPr lang="en-US" alt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zh-TW" altLang="en-US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1200" strike="noStrike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Presentation &amp; Communication II </a:t>
                      </a:r>
                      <a:endParaRPr lang="zh-TW" altLang="zh-TW" sz="1200" strike="noStrike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EL1064</a:t>
                      </a:r>
                      <a:r>
                        <a:rPr lang="zh-TW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HK" altLang="zh-TW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</a:t>
                      </a:r>
                      <a:r>
                        <a:rPr lang="zh-TW" altLang="en-US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</a:t>
                      </a:r>
                      <a:r>
                        <a:rPr lang="zh-HK" altLang="zh-TW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口語</a:t>
                      </a:r>
                      <a:r>
                        <a:rPr lang="zh-HK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訓練</a:t>
                      </a:r>
                      <a:endParaRPr lang="en-US" altLang="zh-HK" sz="120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English Oral Training</a:t>
                      </a:r>
                    </a:p>
                    <a:p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EL2076 </a:t>
                      </a:r>
                      <a:r>
                        <a:rPr lang="zh-TW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演說與溝通 </a:t>
                      </a:r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</a:p>
                    <a:p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Presentation &amp; Communication 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EL2077</a:t>
                      </a:r>
                      <a:r>
                        <a:rPr lang="zh-TW" altLang="en-US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演說與溝通 </a:t>
                      </a:r>
                      <a:r>
                        <a:rPr lang="en-US" alt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zh-TW" altLang="en-US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1200" strike="noStrike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Presentation &amp; Communication II </a:t>
                      </a:r>
                      <a:endParaRPr lang="zh-TW" altLang="zh-TW" sz="1200" strike="noStrike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149537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EL3057 </a:t>
                      </a:r>
                      <a:r>
                        <a:rPr lang="zh-HK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翻譯與習作</a:t>
                      </a:r>
                      <a:r>
                        <a:rPr lang="zh-TW" altLang="en-US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  <a:r>
                        <a:rPr lang="en-US" alt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Translation: Theory &amp; Practice</a:t>
                      </a:r>
                      <a:endParaRPr lang="zh-TW" sz="1200" strike="noStrike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EL4202 </a:t>
                      </a:r>
                      <a:r>
                        <a:rPr 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翻譯與媒介</a:t>
                      </a:r>
                      <a:r>
                        <a:rPr lang="zh-TW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Translation and Mediation</a:t>
                      </a:r>
                      <a:endParaRPr lang="zh-TW" sz="120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665888"/>
                  </a:ext>
                </a:extLst>
              </a:tr>
              <a:tr h="8691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EL4055 </a:t>
                      </a:r>
                      <a:r>
                        <a:rPr lang="zh-HK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論文寫作</a:t>
                      </a:r>
                      <a:r>
                        <a:rPr lang="zh-TW" altLang="en-US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  <a:r>
                        <a:rPr lang="en-US" alt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Research Paper Writing</a:t>
                      </a:r>
                      <a:endParaRPr lang="zh-TW" sz="1200" strike="noStrike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EL4201 </a:t>
                      </a:r>
                      <a:r>
                        <a:rPr 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研究、寫作與實踐</a:t>
                      </a:r>
                      <a:r>
                        <a:rPr lang="zh-TW" alt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  <a:endParaRPr lang="en-US" altLang="zh-TW" sz="120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altLang="zh-TW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Research, Writing, and </a:t>
                      </a:r>
                      <a:r>
                        <a:rPr lang="en-US" altLang="zh-TW" sz="1200" kern="100" baseline="0" dirty="0" err="1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Praxises</a:t>
                      </a:r>
                      <a:endParaRPr lang="en-US" altLang="zh-TW" sz="120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EL5000 </a:t>
                      </a:r>
                      <a:r>
                        <a:rPr lang="zh-HK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論文寫作與研究方法</a:t>
                      </a:r>
                      <a:r>
                        <a:rPr lang="en-US" altLang="zh-HK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</a:p>
                    <a:p>
                      <a:r>
                        <a:rPr lang="en-US" altLang="zh-HK" sz="120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</a:rPr>
                        <a:t>Thesis Writing and Methodology</a:t>
                      </a:r>
                      <a:endParaRPr lang="zh-TW" sz="120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65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91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29188330"/>
              </p:ext>
            </p:extLst>
          </p:nvPr>
        </p:nvGraphicFramePr>
        <p:xfrm>
          <a:off x="251520" y="734663"/>
          <a:ext cx="8496944" cy="519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845834056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105609159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606912337"/>
                    </a:ext>
                  </a:extLst>
                </a:gridCol>
              </a:tblGrid>
              <a:tr h="32875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baseline="0" dirty="0">
                          <a:solidFill>
                            <a:schemeClr val="tx1"/>
                          </a:solidFill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en-US" sz="1600" b="1" baseline="0" dirty="0">
                          <a:solidFill>
                            <a:schemeClr val="tx1"/>
                          </a:solidFill>
                          <a:latin typeface="Hammersmith One" panose="02020500000000000000" charset="0"/>
                          <a:ea typeface="+mn-ea"/>
                        </a:rPr>
                        <a:t>學年課程抵修對照表</a:t>
                      </a:r>
                      <a:endParaRPr lang="zh-TW" altLang="zh-TW" sz="1600" b="1" kern="100" baseline="0" dirty="0">
                        <a:solidFill>
                          <a:schemeClr val="tx1"/>
                        </a:solidFill>
                        <a:effectLst/>
                        <a:latin typeface="Hammersmith One" panose="02020500000000000000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原課程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對應課程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3245594"/>
                  </a:ext>
                </a:extLst>
              </a:tr>
              <a:tr h="310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1400" b="0" kern="10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課程類別</a:t>
                      </a:r>
                      <a:endParaRPr lang="zh-TW" altLang="zh-TW" sz="1400" b="0" kern="100" baseline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原課程</a:t>
                      </a:r>
                      <a:endParaRPr lang="zh-TW" sz="12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對應課程</a:t>
                      </a:r>
                      <a:endParaRPr lang="zh-TW" sz="12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938179"/>
                  </a:ext>
                </a:extLst>
              </a:tr>
              <a:tr h="1354007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1600" b="0" kern="100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專業學科類</a:t>
                      </a:r>
                      <a:endParaRPr lang="zh-TW" altLang="zh-TW" sz="1600" b="0" kern="100" baseline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TW" altLang="en-US" sz="1100" b="0" baseline="0" dirty="0">
                        <a:solidFill>
                          <a:schemeClr val="tx1"/>
                        </a:solidFill>
                        <a:latin typeface="Manjari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EL1030 </a:t>
                      </a:r>
                      <a:r>
                        <a:rPr lang="zh-TW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西洋文學概論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A Intro. to Western Lit. A</a:t>
                      </a:r>
                      <a:endParaRPr lang="zh-TW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EL1032 </a:t>
                      </a:r>
                      <a:r>
                        <a:rPr lang="zh-TW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西洋文學概論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B Intro. to Western Lit. B</a:t>
                      </a:r>
                      <a:endParaRPr lang="zh-TW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EL2013 </a:t>
                      </a:r>
                      <a:r>
                        <a:rPr lang="zh-TW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西洋文化史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A History of Western Civilization I</a:t>
                      </a:r>
                      <a:endParaRPr lang="zh-TW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EL2014 </a:t>
                      </a:r>
                      <a:r>
                        <a:rPr lang="zh-TW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西洋文化史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A History of Western Civilization II</a:t>
                      </a:r>
                      <a:endParaRPr lang="zh-TW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EL2019 </a:t>
                      </a:r>
                      <a:r>
                        <a:rPr lang="zh-HK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文學作品讀法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Approach to Literature I</a:t>
                      </a:r>
                      <a:endParaRPr lang="zh-TW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EL2020 </a:t>
                      </a:r>
                      <a:r>
                        <a:rPr lang="zh-HK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文學作品讀法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Approach to Literature 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EL1201</a:t>
                      </a:r>
                      <a:r>
                        <a:rPr lang="zh-TW" alt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比較觀念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文化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史</a:t>
                      </a:r>
                      <a:endParaRPr lang="en-US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Comparative History of Ideas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EL1203</a:t>
                      </a:r>
                      <a:r>
                        <a:rPr lang="zh-TW" alt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殖民現代性</a:t>
                      </a:r>
                      <a:endParaRPr lang="en-US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Colonial Formations of Modernity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EL1202</a:t>
                      </a:r>
                      <a:r>
                        <a:rPr lang="zh-TW" alt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文學、歷史與哲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思</a:t>
                      </a:r>
                      <a:endParaRPr lang="en-US" altLang="zh-HK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Literature, History and Philosophy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84133"/>
                  </a:ext>
                </a:extLst>
              </a:tr>
              <a:tr h="935306">
                <a:tc vMerge="1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EL2059 </a:t>
                      </a:r>
                      <a:r>
                        <a:rPr lang="zh-HK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British Lit. Survey I</a:t>
                      </a:r>
                      <a:endParaRPr lang="zh-TW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EL2060 </a:t>
                      </a:r>
                      <a:r>
                        <a:rPr lang="zh-HK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British Lit. Survey II</a:t>
                      </a:r>
                      <a:endParaRPr lang="zh-TW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EL3098 </a:t>
                      </a:r>
                      <a:r>
                        <a:rPr lang="zh-HK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III British Lit. Survey III</a:t>
                      </a:r>
                      <a:endParaRPr lang="zh-TW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EL3099 </a:t>
                      </a:r>
                      <a:r>
                        <a:rPr lang="zh-HK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IV British Lit. Survey IV</a:t>
                      </a:r>
                      <a:endParaRPr lang="zh-TW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EL3201</a:t>
                      </a:r>
                      <a:r>
                        <a:rPr lang="zh-TW" alt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英國文學研究</a:t>
                      </a:r>
                      <a:endParaRPr lang="en-US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English Studies I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EL3202</a:t>
                      </a:r>
                      <a:r>
                        <a:rPr lang="zh-TW" alt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英語系研究</a:t>
                      </a:r>
                      <a:endParaRPr lang="en-US" alt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English Studies II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061865"/>
                  </a:ext>
                </a:extLst>
              </a:tr>
              <a:tr h="691009">
                <a:tc vMerge="1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EL2061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美國文學</a:t>
                      </a: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American Lit. Survey I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EL2062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美國文學</a:t>
                      </a: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American Lit. Survey II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EL3100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美國文學</a:t>
                      </a: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III American Lit. Survey III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EL3203</a:t>
                      </a:r>
                      <a:r>
                        <a:rPr lang="zh-TW" alt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美國研究</a:t>
                      </a: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American Studies I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EL3204</a:t>
                      </a:r>
                      <a:r>
                        <a:rPr lang="zh-TW" alt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美國研究</a:t>
                      </a: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American Studies II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EL4068</a:t>
                      </a:r>
                      <a:r>
                        <a:rPr lang="zh-TW" alt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美國研究專題</a:t>
                      </a:r>
                      <a:r>
                        <a:rPr lang="en-US" alt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Topics in American Studies 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004143"/>
                  </a:ext>
                </a:extLst>
              </a:tr>
              <a:tr h="436487">
                <a:tc vMerge="1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EL3035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小說研究</a:t>
                      </a:r>
                      <a:r>
                        <a:rPr lang="en-US" alt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Fiction Studies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EL3060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科幻小說</a:t>
                      </a:r>
                      <a:r>
                        <a:rPr lang="en-US" alt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Science Fiction 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EL3069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世界英文文學</a:t>
                      </a:r>
                      <a:r>
                        <a:rPr lang="en-US" alt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World English Literature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725728"/>
                  </a:ext>
                </a:extLst>
              </a:tr>
              <a:tr h="644943">
                <a:tc vMerge="1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EL4011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文學批評</a:t>
                      </a: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Literary Criticism I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EL4100 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比較文學</a:t>
                      </a:r>
                      <a:r>
                        <a:rPr lang="en-US" alt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Introduction to Comparative Literature 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EL5001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</a:t>
                      </a: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文化理論導讀</a:t>
                      </a:r>
                      <a:r>
                        <a:rPr lang="en-US" alt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Survey of Literary/Cultural Theories 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446909"/>
                  </a:ext>
                </a:extLst>
              </a:tr>
              <a:tr h="483708"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EL4086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莎士比亞</a:t>
                      </a:r>
                      <a:r>
                        <a:rPr lang="en-US" alt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Shakespeare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EL3105 </a:t>
                      </a:r>
                      <a:r>
                        <a:rPr 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亞瑟王文學</a:t>
                      </a:r>
                      <a:r>
                        <a:rPr lang="en-US" alt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Arthurian Literature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EL3107 </a:t>
                      </a:r>
                      <a:r>
                        <a:rPr lang="zh-TW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伊莉莎白一世的文學鏡射</a:t>
                      </a:r>
                      <a:r>
                        <a:rPr lang="en-US" altLang="zh-HK" sz="1100" b="0" kern="100" baseline="0" dirty="0">
                          <a:solidFill>
                            <a:schemeClr val="tx1"/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Mirrors of Elizabeth I</a:t>
                      </a:r>
                      <a:endParaRPr lang="zh-TW" sz="1100" b="0" kern="1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093453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56AF995-1BA9-4C21-B9A9-65EAAA289380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277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75B0AF4B-A644-4AC3-A7B3-0CBC6DFB0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選課時程</a:t>
            </a:r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89F8610B-220F-41AA-827A-FBB4ED29AE6D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685800" y="2366963"/>
          <a:ext cx="77724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2" name="投影片編號版面配置區 3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099675E-DBA1-40BB-B817-1390FBE5DEB6}" type="slidenum">
              <a:rPr lang="zh-TW" altLang="en-US" sz="1000"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TW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B5E4577-0CA6-4324-98BE-CE335A17D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293688"/>
            <a:ext cx="8096250" cy="10493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</a:rPr>
              <a:t>選課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D2DDC48-F3A9-48EC-894D-6FCE6FA5C00A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900113" y="1322388"/>
            <a:ext cx="7777162" cy="5184775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600"/>
              </a:spcAft>
              <a:buFont typeface="Wingdings 3" charset="2"/>
              <a:buChar char="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加退選期間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9/6~9/20 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建議儘早完成選課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b="1" u="sng" dirty="0">
              <a:solidFill>
                <a:schemeClr val="tx1">
                  <a:lumMod val="75000"/>
                  <a:lumOff val="25000"/>
                </a:schemeClr>
              </a:solidFill>
              <a:ea typeface="標楷體" panose="03000509000000000000" pitchFamily="65" charset="-120"/>
            </a:endParaRPr>
          </a:p>
          <a:p>
            <a:pPr lvl="1" fontAlgn="auto">
              <a:lnSpc>
                <a:spcPct val="80000"/>
              </a:lnSpc>
              <a:spcAft>
                <a:spcPts val="600"/>
              </a:spcAft>
              <a:buFont typeface="Wingdings 3" charset="2"/>
              <a:buChar char=""/>
              <a:defRPr/>
            </a:pPr>
            <a:r>
              <a:rPr lang="zh-TW" alt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導師密碼</a:t>
            </a:r>
            <a:r>
              <a: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登入選課系統用</a:t>
            </a:r>
            <a:r>
              <a:rPr lang="en-US" altLang="zh-TW" sz="2000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入學第一學期免用，之後初選前領取</a:t>
            </a:r>
            <a:r>
              <a:rPr lang="en-US" altLang="zh-TW" sz="2000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)</a:t>
            </a:r>
          </a:p>
          <a:p>
            <a:pPr lvl="1" fontAlgn="auto">
              <a:lnSpc>
                <a:spcPct val="80000"/>
              </a:lnSpc>
              <a:spcAft>
                <a:spcPts val="600"/>
              </a:spcAft>
              <a:buFont typeface="Wingdings 3" charset="2"/>
              <a:buChar char=""/>
              <a:defRPr/>
            </a:pPr>
            <a:r>
              <a: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課程密碼：</a:t>
            </a:r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適用於加退選期間一律使用密碼卡的課程或名額外</a:t>
            </a:r>
            <a:endParaRPr lang="en-US" altLang="zh-TW" sz="2000" dirty="0">
              <a:solidFill>
                <a:schemeClr val="tx1">
                  <a:lumMod val="75000"/>
                  <a:lumOff val="25000"/>
                </a:schemeClr>
              </a:solidFill>
              <a:ea typeface="標楷體" panose="03000509000000000000" pitchFamily="65" charset="-120"/>
            </a:endParaRPr>
          </a:p>
          <a:p>
            <a:pPr lvl="2" fontAlgn="auto">
              <a:lnSpc>
                <a:spcPct val="80000"/>
              </a:lnSpc>
              <a:spcAft>
                <a:spcPts val="600"/>
              </a:spcAft>
              <a:buFont typeface="Wingdings 3" charset="2"/>
              <a:buChar char=""/>
              <a:defRPr/>
            </a:pPr>
            <a:r>
              <a:rPr lang="en-US" altLang="zh-TW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如需選課密碼卡，請提前以email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詢問</a:t>
            </a:r>
            <a:r>
              <a:rPr lang="en-US" altLang="zh-TW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或教師到校時間，向老師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領取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人工加退選期間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9/22~9/26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表單請至選課系統印製，送交授課教師簽准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手續費每次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100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元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課程停修期間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10/23~12/01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表單請至選課系統印製，送交授課教師簽准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成績單會註記停修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課程相關資訊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1. 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選課系統：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帳號為學號，密碼預設為身份證字號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                    (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建議登入後重新設定密碼）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網址 : </a:t>
            </a:r>
            <a:r>
              <a:rPr lang="en-US" altLang="zh-TW" sz="15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hlinkClick r:id="rId3"/>
              </a:rPr>
              <a:t>https://cis.ncu.edu.tw/Course/main/news/announce</a:t>
            </a:r>
            <a:endParaRPr lang="en-US" altLang="zh-TW" sz="15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英文系課程時間表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  (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請隨時留意課程資訊的公告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   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網址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hlinkClick r:id="rId4"/>
              </a:rPr>
              <a:t>https://english.ncu.edu.tw/index.php/undergraduate/curriculum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hlinkClick r:id="rId4"/>
              </a:rPr>
              <a:t>/</a:t>
            </a:r>
            <a:endParaRPr lang="en-US" altLang="zh-TW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zh-TW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6" name="投影片編號版面配置區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fld id="{33992CE8-9C63-4DF3-A0FB-BF8E86C861BF}" type="slidenum">
              <a:rPr lang="zh-TW" altLang="en-US" sz="1100">
                <a:solidFill>
                  <a:srgbClr val="D38E27"/>
                </a:solidFill>
                <a:latin typeface="Arial" panose="020B060402020202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TW" sz="1100" dirty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8625</TotalTime>
  <Words>1369</Words>
  <Application>Microsoft Office PowerPoint</Application>
  <PresentationFormat>如螢幕大小 (4:3)</PresentationFormat>
  <Paragraphs>242</Paragraphs>
  <Slides>13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29" baseType="lpstr">
      <vt:lpstr>Hammersmith One</vt:lpstr>
      <vt:lpstr>Manjari</vt:lpstr>
      <vt:lpstr>微軟正黑體</vt:lpstr>
      <vt:lpstr>新細明體</vt:lpstr>
      <vt:lpstr>標楷體</vt:lpstr>
      <vt:lpstr>Arial</vt:lpstr>
      <vt:lpstr>Century Gothic</vt:lpstr>
      <vt:lpstr>Monotype Corsiva</vt:lpstr>
      <vt:lpstr>Palatino Linotype</vt:lpstr>
      <vt:lpstr>Times New Roman</vt:lpstr>
      <vt:lpstr>Tw Cen MT</vt:lpstr>
      <vt:lpstr>Wingdings</vt:lpstr>
      <vt:lpstr>Wingdings 2</vt:lpstr>
      <vt:lpstr>Wingdings 3</vt:lpstr>
      <vt:lpstr>Default Design</vt:lpstr>
      <vt:lpstr>小水滴</vt:lpstr>
      <vt:lpstr>中央大學英美語文學系</vt:lpstr>
      <vt:lpstr>應修課程類別</vt:lpstr>
      <vt:lpstr>新生必修科目</vt:lpstr>
      <vt:lpstr>「共同必修」課程注意事項</vt:lpstr>
      <vt:lpstr>選課注意事項</vt:lpstr>
      <vt:lpstr>PowerPoint 簡報</vt:lpstr>
      <vt:lpstr>PowerPoint 簡報</vt:lpstr>
      <vt:lpstr>選課時程</vt:lpstr>
      <vt:lpstr>選課</vt:lpstr>
      <vt:lpstr>進修管道</vt:lpstr>
      <vt:lpstr>修課及進修管道 Q&amp;A</vt:lpstr>
      <vt:lpstr>來自系主任的叮嚀</vt:lpstr>
      <vt:lpstr>英文系的網網相連</vt:lpstr>
    </vt:vector>
  </TitlesOfParts>
  <Company>Eng@NCU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英美語文學系</dc:title>
  <dc:creator>Dee Dee Wang</dc:creator>
  <cp:lastModifiedBy>User</cp:lastModifiedBy>
  <cp:revision>323</cp:revision>
  <cp:lastPrinted>2023-09-05T06:15:06Z</cp:lastPrinted>
  <dcterms:created xsi:type="dcterms:W3CDTF">2004-08-10T09:33:25Z</dcterms:created>
  <dcterms:modified xsi:type="dcterms:W3CDTF">2023-09-07T07:51:40Z</dcterms:modified>
</cp:coreProperties>
</file>