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1" r:id="rId1"/>
    <p:sldMasterId id="2147485300" r:id="rId2"/>
  </p:sldMasterIdLst>
  <p:notesMasterIdLst>
    <p:notesMasterId r:id="rId16"/>
  </p:notesMasterIdLst>
  <p:handoutMasterIdLst>
    <p:handoutMasterId r:id="rId17"/>
  </p:handoutMasterIdLst>
  <p:sldIdLst>
    <p:sldId id="256" r:id="rId3"/>
    <p:sldId id="281" r:id="rId4"/>
    <p:sldId id="257" r:id="rId5"/>
    <p:sldId id="265" r:id="rId6"/>
    <p:sldId id="271" r:id="rId7"/>
    <p:sldId id="282" r:id="rId8"/>
    <p:sldId id="287" r:id="rId9"/>
    <p:sldId id="280" r:id="rId10"/>
    <p:sldId id="273" r:id="rId11"/>
    <p:sldId id="274" r:id="rId12"/>
    <p:sldId id="279" r:id="rId13"/>
    <p:sldId id="277" r:id="rId14"/>
    <p:sldId id="260" r:id="rId15"/>
  </p:sldIdLst>
  <p:sldSz cx="9144000" cy="6858000" type="screen4x3"/>
  <p:notesSz cx="9929813" cy="67976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4FA4"/>
    <a:srgbClr val="E8E9F0"/>
    <a:srgbClr val="6600CC"/>
    <a:srgbClr val="E0D1FB"/>
    <a:srgbClr val="ABE830"/>
    <a:srgbClr val="CC0000"/>
    <a:srgbClr val="FF00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228" autoAdjust="0"/>
    <p:restoredTop sz="94816" autoAdjust="0"/>
  </p:normalViewPr>
  <p:slideViewPr>
    <p:cSldViewPr>
      <p:cViewPr varScale="1">
        <p:scale>
          <a:sx n="83" d="100"/>
          <a:sy n="83" d="100"/>
        </p:scale>
        <p:origin x="965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40250D-D586-4956-A893-56471D199936}" type="doc">
      <dgm:prSet loTypeId="urn:microsoft.com/office/officeart/2005/8/layout/h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zh-TW" altLang="en-US"/>
        </a:p>
      </dgm:t>
    </dgm:pt>
    <dgm:pt modelId="{BA184B8A-98C5-4F6C-B4B2-E032FBE581DC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rtl="0"/>
          <a:r>
            <a:rPr lang="zh-TW" altLang="en-US" sz="2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共同</a:t>
          </a:r>
          <a:r>
            <a:rPr lang="zh-TW" altLang="en-US" sz="2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必修</a:t>
          </a:r>
          <a:r>
            <a:rPr lang="en-US" altLang="zh-TW" sz="2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(19)</a:t>
          </a:r>
          <a:endParaRPr lang="zh-TW" altLang="en-US" sz="22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5D0C59A0-5910-46C2-BBA2-1BE990E0B19D}" type="parTrans" cxnId="{72DDACC5-E37D-4C01-96F6-B83DF2EF1E3E}">
      <dgm:prSet/>
      <dgm:spPr/>
      <dgm:t>
        <a:bodyPr/>
        <a:lstStyle/>
        <a:p>
          <a:endParaRPr lang="zh-TW" altLang="en-US"/>
        </a:p>
      </dgm:t>
    </dgm:pt>
    <dgm:pt modelId="{984E61BD-391D-4FEA-BAAC-D2EF5BAF1819}" type="sibTrans" cxnId="{72DDACC5-E37D-4C01-96F6-B83DF2EF1E3E}">
      <dgm:prSet/>
      <dgm:spPr/>
      <dgm:t>
        <a:bodyPr/>
        <a:lstStyle/>
        <a:p>
          <a:endParaRPr lang="zh-TW" altLang="en-US"/>
        </a:p>
      </dgm:t>
    </dgm:pt>
    <dgm:pt modelId="{4E573E8A-5562-4C09-8868-4BB752936CA3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rtl="0"/>
          <a:r>
            <a:rPr lang="zh-TW" altLang="en-US" sz="2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國文</a:t>
          </a:r>
        </a:p>
      </dgm:t>
    </dgm:pt>
    <dgm:pt modelId="{1FFDD64F-7891-4C68-9860-D9BCBB5A14C6}" type="parTrans" cxnId="{B65935ED-520A-49A7-911E-6801C51273CF}">
      <dgm:prSet/>
      <dgm:spPr/>
      <dgm:t>
        <a:bodyPr/>
        <a:lstStyle/>
        <a:p>
          <a:endParaRPr lang="zh-TW" altLang="en-US"/>
        </a:p>
      </dgm:t>
    </dgm:pt>
    <dgm:pt modelId="{981309DA-7685-40A4-90E0-6E89F9F2EFCA}" type="sibTrans" cxnId="{B65935ED-520A-49A7-911E-6801C51273CF}">
      <dgm:prSet/>
      <dgm:spPr/>
      <dgm:t>
        <a:bodyPr/>
        <a:lstStyle/>
        <a:p>
          <a:endParaRPr lang="zh-TW" altLang="en-US"/>
        </a:p>
      </dgm:t>
    </dgm:pt>
    <dgm:pt modelId="{22953A31-6E1C-4A42-B6FB-BDD2E27AD27C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rtl="0"/>
          <a:r>
            <a:rPr lang="zh-TW" altLang="en-US" sz="2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外文</a:t>
          </a:r>
          <a:r>
            <a:rPr lang="en-US" altLang="zh-TW" sz="2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2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英文系</a:t>
          </a:r>
          <a:r>
            <a:rPr lang="en-US" altLang="zh-TW" sz="2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6)</a:t>
          </a:r>
          <a:endParaRPr lang="zh-TW" altLang="en-US" sz="22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025EF8ED-BD22-4BB3-9206-5B486F2AD0E1}" type="parTrans" cxnId="{E541A4F4-6348-45CA-8BA1-B10B32666530}">
      <dgm:prSet/>
      <dgm:spPr/>
      <dgm:t>
        <a:bodyPr/>
        <a:lstStyle/>
        <a:p>
          <a:endParaRPr lang="zh-TW" altLang="en-US"/>
        </a:p>
      </dgm:t>
    </dgm:pt>
    <dgm:pt modelId="{E0F10762-3377-404C-9E02-4283BAD1B280}" type="sibTrans" cxnId="{E541A4F4-6348-45CA-8BA1-B10B32666530}">
      <dgm:prSet/>
      <dgm:spPr/>
      <dgm:t>
        <a:bodyPr/>
        <a:lstStyle/>
        <a:p>
          <a:endParaRPr lang="zh-TW" altLang="en-US"/>
        </a:p>
      </dgm:t>
    </dgm:pt>
    <dgm:pt modelId="{41A8B1D2-FD76-4405-A34C-BCD66BE2F739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rtl="0"/>
          <a:r>
            <a:rPr lang="zh-TW" altLang="en-US" sz="2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體育</a:t>
          </a:r>
        </a:p>
      </dgm:t>
    </dgm:pt>
    <dgm:pt modelId="{622E58C4-B5E0-448D-B1C5-A372FCA052AF}" type="parTrans" cxnId="{1C92E717-430E-4A89-990F-5E58200177DD}">
      <dgm:prSet/>
      <dgm:spPr/>
      <dgm:t>
        <a:bodyPr/>
        <a:lstStyle/>
        <a:p>
          <a:endParaRPr lang="zh-TW" altLang="en-US"/>
        </a:p>
      </dgm:t>
    </dgm:pt>
    <dgm:pt modelId="{FF8A8492-F4CA-4036-AFBB-9F49D499E42D}" type="sibTrans" cxnId="{1C92E717-430E-4A89-990F-5E58200177DD}">
      <dgm:prSet/>
      <dgm:spPr/>
      <dgm:t>
        <a:bodyPr/>
        <a:lstStyle/>
        <a:p>
          <a:endParaRPr lang="zh-TW" altLang="en-US"/>
        </a:p>
      </dgm:t>
    </dgm:pt>
    <dgm:pt modelId="{7A1CBF2E-1581-4AF5-9FBE-92969D130BD9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rtl="0"/>
          <a:r>
            <a:rPr lang="zh-TW" altLang="en-US" sz="2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通識核心</a:t>
          </a:r>
        </a:p>
      </dgm:t>
    </dgm:pt>
    <dgm:pt modelId="{1F37EA41-F7E7-4EFD-890E-FA0D568DE5D4}" type="parTrans" cxnId="{7985667A-2508-405C-AA6B-2EE15C922E04}">
      <dgm:prSet/>
      <dgm:spPr/>
      <dgm:t>
        <a:bodyPr/>
        <a:lstStyle/>
        <a:p>
          <a:endParaRPr lang="zh-TW" altLang="en-US"/>
        </a:p>
      </dgm:t>
    </dgm:pt>
    <dgm:pt modelId="{77B64CF3-536B-407C-B215-00042D13B240}" type="sibTrans" cxnId="{7985667A-2508-405C-AA6B-2EE15C922E04}">
      <dgm:prSet/>
      <dgm:spPr/>
      <dgm:t>
        <a:bodyPr/>
        <a:lstStyle/>
        <a:p>
          <a:endParaRPr lang="zh-TW" altLang="en-US"/>
        </a:p>
      </dgm:t>
    </dgm:pt>
    <dgm:pt modelId="{C23F32A0-37A0-428E-8D6D-CFF41C75220A}">
      <dgm:prSet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rtl="0"/>
          <a:r>
            <a:rPr lang="zh-TW" altLang="en-US" sz="2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系訂</a:t>
          </a:r>
          <a:r>
            <a:rPr lang="zh-TW" altLang="en-US" sz="2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必修</a:t>
          </a:r>
          <a:r>
            <a:rPr lang="en-US" altLang="zh-TW" sz="2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(84)</a:t>
          </a:r>
          <a:endParaRPr lang="zh-TW" altLang="en-US" sz="22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8600AEFF-669A-4234-9A3B-B30347599C09}" type="parTrans" cxnId="{5AB50E94-B1E4-452A-9827-CB1D16477B28}">
      <dgm:prSet/>
      <dgm:spPr/>
      <dgm:t>
        <a:bodyPr/>
        <a:lstStyle/>
        <a:p>
          <a:endParaRPr lang="zh-TW" altLang="en-US"/>
        </a:p>
      </dgm:t>
    </dgm:pt>
    <dgm:pt modelId="{F448A5A0-3502-484C-9F7C-F047ACC8C133}" type="sibTrans" cxnId="{5AB50E94-B1E4-452A-9827-CB1D16477B28}">
      <dgm:prSet/>
      <dgm:spPr/>
      <dgm:t>
        <a:bodyPr/>
        <a:lstStyle/>
        <a:p>
          <a:endParaRPr lang="zh-TW" altLang="en-US"/>
        </a:p>
      </dgm:t>
    </dgm:pt>
    <dgm:pt modelId="{C583ED0F-F314-4E6C-A4CB-3A8FAF2D9519}">
      <dgm:prSet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rtl="0"/>
          <a:r>
            <a:rPr lang="zh-TW" altLang="en-US" sz="2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語言訓練</a:t>
          </a:r>
          <a:r>
            <a:rPr lang="zh-TW" altLang="en-US" sz="2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類</a:t>
          </a:r>
          <a:r>
            <a:rPr lang="en-US" altLang="zh-TW" sz="2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(30)</a:t>
          </a:r>
          <a:endParaRPr lang="zh-TW" altLang="en-US" sz="22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AB5F62AA-1649-4C1E-8AFE-67994D115B7F}" type="parTrans" cxnId="{C41F8DA0-64D9-46EA-876C-0AB8C400239A}">
      <dgm:prSet/>
      <dgm:spPr/>
      <dgm:t>
        <a:bodyPr/>
        <a:lstStyle/>
        <a:p>
          <a:endParaRPr lang="zh-TW" altLang="en-US"/>
        </a:p>
      </dgm:t>
    </dgm:pt>
    <dgm:pt modelId="{D5898A3A-2F56-4FCC-9A4D-2A109C59FDE4}" type="sibTrans" cxnId="{C41F8DA0-64D9-46EA-876C-0AB8C400239A}">
      <dgm:prSet/>
      <dgm:spPr/>
      <dgm:t>
        <a:bodyPr/>
        <a:lstStyle/>
        <a:p>
          <a:endParaRPr lang="zh-TW" altLang="en-US"/>
        </a:p>
      </dgm:t>
    </dgm:pt>
    <dgm:pt modelId="{950169D7-C527-48C9-B84A-AE407CA99488}">
      <dgm:prSet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rtl="0"/>
          <a:r>
            <a:rPr lang="zh-TW" altLang="en-US" sz="2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專業學科</a:t>
          </a:r>
          <a:r>
            <a:rPr lang="zh-TW" altLang="en-US" sz="2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類</a:t>
          </a:r>
          <a:r>
            <a:rPr lang="en-US" altLang="zh-TW" sz="2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(48)</a:t>
          </a:r>
          <a:endParaRPr lang="zh-TW" altLang="en-US" sz="22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552226ED-871B-4508-BA7A-123580CFFF00}" type="parTrans" cxnId="{CB8C05A1-4304-4787-9E7A-B8CFC6DB509E}">
      <dgm:prSet/>
      <dgm:spPr/>
      <dgm:t>
        <a:bodyPr/>
        <a:lstStyle/>
        <a:p>
          <a:endParaRPr lang="zh-TW" altLang="en-US"/>
        </a:p>
      </dgm:t>
    </dgm:pt>
    <dgm:pt modelId="{EACCA3E3-FF1B-418B-B2A6-1A36D70686EA}" type="sibTrans" cxnId="{CB8C05A1-4304-4787-9E7A-B8CFC6DB509E}">
      <dgm:prSet/>
      <dgm:spPr/>
      <dgm:t>
        <a:bodyPr/>
        <a:lstStyle/>
        <a:p>
          <a:endParaRPr lang="zh-TW" altLang="en-US"/>
        </a:p>
      </dgm:t>
    </dgm:pt>
    <dgm:pt modelId="{4012A789-570D-47AA-AD90-0EEA1B201869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algn="l" rtl="0"/>
          <a:endParaRPr lang="en-US" altLang="zh-TW" sz="1000" dirty="0" smtClean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algn="l" rtl="0"/>
          <a:r>
            <a:rPr lang="zh-TW" altLang="en-US" sz="24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 </a:t>
          </a:r>
          <a:r>
            <a:rPr lang="zh-TW" altLang="en-US" sz="2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一般選修</a:t>
          </a:r>
          <a:r>
            <a:rPr lang="en-US" altLang="zh-TW" sz="2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(25)</a:t>
          </a:r>
          <a:endParaRPr lang="zh-TW" altLang="en-US" sz="22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F41AB139-46D8-441C-8CF3-F5A3B2AEE098}" type="parTrans" cxnId="{315AB84B-8E5C-484F-BE80-F5B550B118D7}">
      <dgm:prSet/>
      <dgm:spPr/>
      <dgm:t>
        <a:bodyPr/>
        <a:lstStyle/>
        <a:p>
          <a:endParaRPr lang="zh-TW" altLang="en-US"/>
        </a:p>
      </dgm:t>
    </dgm:pt>
    <dgm:pt modelId="{933B6F2A-404C-4ECF-A282-41290575AA24}" type="sibTrans" cxnId="{315AB84B-8E5C-484F-BE80-F5B550B118D7}">
      <dgm:prSet/>
      <dgm:spPr/>
      <dgm:t>
        <a:bodyPr/>
        <a:lstStyle/>
        <a:p>
          <a:endParaRPr lang="zh-TW" altLang="en-US"/>
        </a:p>
      </dgm:t>
    </dgm:pt>
    <dgm:pt modelId="{CC43C9AB-4CA5-427B-9684-744D80E7A932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zh-TW" altLang="en-US" sz="2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系內課程</a:t>
          </a:r>
          <a:endParaRPr lang="zh-TW" altLang="en-US" sz="22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AC442CBF-3904-4792-B6D7-972F88FE57D6}" type="parTrans" cxnId="{6CDC6CD5-64DE-4DC0-B6F6-1BF32407A107}">
      <dgm:prSet/>
      <dgm:spPr/>
      <dgm:t>
        <a:bodyPr/>
        <a:lstStyle/>
        <a:p>
          <a:endParaRPr lang="zh-TW" altLang="en-US"/>
        </a:p>
      </dgm:t>
    </dgm:pt>
    <dgm:pt modelId="{09D3BF1C-AE31-41D1-83EE-285207CBC47A}" type="sibTrans" cxnId="{6CDC6CD5-64DE-4DC0-B6F6-1BF32407A107}">
      <dgm:prSet/>
      <dgm:spPr/>
      <dgm:t>
        <a:bodyPr/>
        <a:lstStyle/>
        <a:p>
          <a:endParaRPr lang="zh-TW" altLang="en-US"/>
        </a:p>
      </dgm:t>
    </dgm:pt>
    <dgm:pt modelId="{F488F8E5-1E45-4669-AB00-E011631C9FDB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zh-TW" altLang="en-US" sz="2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外系課程</a:t>
          </a:r>
          <a:endParaRPr lang="zh-TW" altLang="en-US" sz="22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D608FBA8-19FF-48DE-A68C-3A47BED8CF6F}" type="parTrans" cxnId="{26388A79-F016-48D2-8A72-ECDECFBC89D7}">
      <dgm:prSet/>
      <dgm:spPr/>
      <dgm:t>
        <a:bodyPr/>
        <a:lstStyle/>
        <a:p>
          <a:endParaRPr lang="zh-TW" altLang="en-US"/>
        </a:p>
      </dgm:t>
    </dgm:pt>
    <dgm:pt modelId="{581853C0-74BA-4BE4-A59C-A231166F301C}" type="sibTrans" cxnId="{26388A79-F016-48D2-8A72-ECDECFBC89D7}">
      <dgm:prSet/>
      <dgm:spPr/>
      <dgm:t>
        <a:bodyPr/>
        <a:lstStyle/>
        <a:p>
          <a:endParaRPr lang="zh-TW" altLang="en-US"/>
        </a:p>
      </dgm:t>
    </dgm:pt>
    <dgm:pt modelId="{EA4AD148-D161-4B39-95FF-A813EC7412DC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zh-TW" altLang="en-US" sz="2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通</a:t>
          </a:r>
          <a:r>
            <a:rPr lang="zh-TW" altLang="en-US" sz="2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識課程</a:t>
          </a:r>
          <a:endParaRPr lang="zh-TW" altLang="en-US" sz="22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09B04DB8-6246-4F6F-AB3B-C6FBA4C3AC82}" type="parTrans" cxnId="{C3A2C901-9E7A-422A-894B-E739DFB9E905}">
      <dgm:prSet/>
      <dgm:spPr/>
      <dgm:t>
        <a:bodyPr/>
        <a:lstStyle/>
        <a:p>
          <a:endParaRPr lang="zh-TW" altLang="en-US"/>
        </a:p>
      </dgm:t>
    </dgm:pt>
    <dgm:pt modelId="{D4607187-5D59-4AFC-8578-24AB9A726D30}" type="sibTrans" cxnId="{C3A2C901-9E7A-422A-894B-E739DFB9E905}">
      <dgm:prSet/>
      <dgm:spPr/>
      <dgm:t>
        <a:bodyPr/>
        <a:lstStyle/>
        <a:p>
          <a:endParaRPr lang="zh-TW" altLang="en-US"/>
        </a:p>
      </dgm:t>
    </dgm:pt>
    <dgm:pt modelId="{85E81213-5529-4831-A9C5-C5197C409474}">
      <dgm:prSet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rtl="0"/>
          <a:r>
            <a:rPr lang="zh-TW" altLang="en-US" sz="2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大一外文</a:t>
          </a:r>
          <a:r>
            <a:rPr lang="en-US" altLang="zh-TW" sz="2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(6)</a:t>
          </a:r>
          <a:endParaRPr lang="zh-TW" altLang="en-US" sz="22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6471C900-4EB5-4C6A-820B-CAB1199D16F2}" type="parTrans" cxnId="{B89E6185-65BE-40C2-9CBA-F08BEB6AB93E}">
      <dgm:prSet/>
      <dgm:spPr/>
      <dgm:t>
        <a:bodyPr/>
        <a:lstStyle/>
        <a:p>
          <a:endParaRPr lang="zh-TW" altLang="en-US"/>
        </a:p>
      </dgm:t>
    </dgm:pt>
    <dgm:pt modelId="{744D7D8F-F7BE-4B47-9012-101616600EE5}" type="sibTrans" cxnId="{B89E6185-65BE-40C2-9CBA-F08BEB6AB93E}">
      <dgm:prSet/>
      <dgm:spPr/>
      <dgm:t>
        <a:bodyPr/>
        <a:lstStyle/>
        <a:p>
          <a:endParaRPr lang="zh-TW" altLang="en-US"/>
        </a:p>
      </dgm:t>
    </dgm:pt>
    <dgm:pt modelId="{387DD1BC-3606-493C-A13D-533AC5C37E42}" type="pres">
      <dgm:prSet presAssocID="{4A40250D-D586-4956-A893-56471D19993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AEA63CAB-F2DB-49C2-B81B-5113296DC2B7}" type="pres">
      <dgm:prSet presAssocID="{BA184B8A-98C5-4F6C-B4B2-E032FBE581DC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B956918-4C8A-4E87-890E-CF8016FC1AF7}" type="pres">
      <dgm:prSet presAssocID="{984E61BD-391D-4FEA-BAAC-D2EF5BAF1819}" presName="sibTrans" presStyleCnt="0"/>
      <dgm:spPr/>
    </dgm:pt>
    <dgm:pt modelId="{AF7863F7-06BE-426D-9471-184CC87C5270}" type="pres">
      <dgm:prSet presAssocID="{C23F32A0-37A0-428E-8D6D-CFF41C75220A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2827B04-D8B4-4CF8-961D-7D86D9B15BEC}" type="pres">
      <dgm:prSet presAssocID="{F448A5A0-3502-484C-9F7C-F047ACC8C133}" presName="sibTrans" presStyleCnt="0"/>
      <dgm:spPr/>
    </dgm:pt>
    <dgm:pt modelId="{47D3827D-5EBA-4F22-AC85-BCBE59CD5982}" type="pres">
      <dgm:prSet presAssocID="{4012A789-570D-47AA-AD90-0EEA1B20186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2391B97C-2B3E-4FF6-8344-8ED5EAD31369}" type="presOf" srcId="{7A1CBF2E-1581-4AF5-9FBE-92969D130BD9}" destId="{AEA63CAB-F2DB-49C2-B81B-5113296DC2B7}" srcOrd="0" destOrd="4" presId="urn:microsoft.com/office/officeart/2005/8/layout/hList6"/>
    <dgm:cxn modelId="{5AB50E94-B1E4-452A-9827-CB1D16477B28}" srcId="{4A40250D-D586-4956-A893-56471D199936}" destId="{C23F32A0-37A0-428E-8D6D-CFF41C75220A}" srcOrd="1" destOrd="0" parTransId="{8600AEFF-669A-4234-9A3B-B30347599C09}" sibTransId="{F448A5A0-3502-484C-9F7C-F047ACC8C133}"/>
    <dgm:cxn modelId="{B65935ED-520A-49A7-911E-6801C51273CF}" srcId="{BA184B8A-98C5-4F6C-B4B2-E032FBE581DC}" destId="{4E573E8A-5562-4C09-8868-4BB752936CA3}" srcOrd="0" destOrd="0" parTransId="{1FFDD64F-7891-4C68-9860-D9BCBB5A14C6}" sibTransId="{981309DA-7685-40A4-90E0-6E89F9F2EFCA}"/>
    <dgm:cxn modelId="{20CF1308-EDDE-40CB-B211-AE03E3ED5E3E}" type="presOf" srcId="{EA4AD148-D161-4B39-95FF-A813EC7412DC}" destId="{47D3827D-5EBA-4F22-AC85-BCBE59CD5982}" srcOrd="0" destOrd="3" presId="urn:microsoft.com/office/officeart/2005/8/layout/hList6"/>
    <dgm:cxn modelId="{56726A61-F63B-425E-B296-339AB1175A7F}" type="presOf" srcId="{CC43C9AB-4CA5-427B-9684-744D80E7A932}" destId="{47D3827D-5EBA-4F22-AC85-BCBE59CD5982}" srcOrd="0" destOrd="1" presId="urn:microsoft.com/office/officeart/2005/8/layout/hList6"/>
    <dgm:cxn modelId="{1C92E717-430E-4A89-990F-5E58200177DD}" srcId="{BA184B8A-98C5-4F6C-B4B2-E032FBE581DC}" destId="{41A8B1D2-FD76-4405-A34C-BCD66BE2F739}" srcOrd="2" destOrd="0" parTransId="{622E58C4-B5E0-448D-B1C5-A372FCA052AF}" sibTransId="{FF8A8492-F4CA-4036-AFBB-9F49D499E42D}"/>
    <dgm:cxn modelId="{72DDACC5-E37D-4C01-96F6-B83DF2EF1E3E}" srcId="{4A40250D-D586-4956-A893-56471D199936}" destId="{BA184B8A-98C5-4F6C-B4B2-E032FBE581DC}" srcOrd="0" destOrd="0" parTransId="{5D0C59A0-5910-46C2-BBA2-1BE990E0B19D}" sibTransId="{984E61BD-391D-4FEA-BAAC-D2EF5BAF1819}"/>
    <dgm:cxn modelId="{16810163-57C3-4146-9BA9-C4D620AEF033}" type="presOf" srcId="{41A8B1D2-FD76-4405-A34C-BCD66BE2F739}" destId="{AEA63CAB-F2DB-49C2-B81B-5113296DC2B7}" srcOrd="0" destOrd="3" presId="urn:microsoft.com/office/officeart/2005/8/layout/hList6"/>
    <dgm:cxn modelId="{E541A4F4-6348-45CA-8BA1-B10B32666530}" srcId="{BA184B8A-98C5-4F6C-B4B2-E032FBE581DC}" destId="{22953A31-6E1C-4A42-B6FB-BDD2E27AD27C}" srcOrd="1" destOrd="0" parTransId="{025EF8ED-BD22-4BB3-9206-5B486F2AD0E1}" sibTransId="{E0F10762-3377-404C-9E02-4283BAD1B280}"/>
    <dgm:cxn modelId="{C3A2C901-9E7A-422A-894B-E739DFB9E905}" srcId="{4012A789-570D-47AA-AD90-0EEA1B201869}" destId="{EA4AD148-D161-4B39-95FF-A813EC7412DC}" srcOrd="2" destOrd="0" parTransId="{09B04DB8-6246-4F6F-AB3B-C6FBA4C3AC82}" sibTransId="{D4607187-5D59-4AFC-8578-24AB9A726D30}"/>
    <dgm:cxn modelId="{27C9192B-44E4-422C-8E7A-9F725B5E53DA}" type="presOf" srcId="{85E81213-5529-4831-A9C5-C5197C409474}" destId="{AF7863F7-06BE-426D-9471-184CC87C5270}" srcOrd="0" destOrd="3" presId="urn:microsoft.com/office/officeart/2005/8/layout/hList6"/>
    <dgm:cxn modelId="{1D70BC9D-F2FE-4E65-9D50-7B6D08B0EC45}" type="presOf" srcId="{950169D7-C527-48C9-B84A-AE407CA99488}" destId="{AF7863F7-06BE-426D-9471-184CC87C5270}" srcOrd="0" destOrd="2" presId="urn:microsoft.com/office/officeart/2005/8/layout/hList6"/>
    <dgm:cxn modelId="{B3E7934B-8012-4CF2-84F7-D07A748E0FBB}" type="presOf" srcId="{F488F8E5-1E45-4669-AB00-E011631C9FDB}" destId="{47D3827D-5EBA-4F22-AC85-BCBE59CD5982}" srcOrd="0" destOrd="2" presId="urn:microsoft.com/office/officeart/2005/8/layout/hList6"/>
    <dgm:cxn modelId="{6CDC6CD5-64DE-4DC0-B6F6-1BF32407A107}" srcId="{4012A789-570D-47AA-AD90-0EEA1B201869}" destId="{CC43C9AB-4CA5-427B-9684-744D80E7A932}" srcOrd="0" destOrd="0" parTransId="{AC442CBF-3904-4792-B6D7-972F88FE57D6}" sibTransId="{09D3BF1C-AE31-41D1-83EE-285207CBC47A}"/>
    <dgm:cxn modelId="{C41F8DA0-64D9-46EA-876C-0AB8C400239A}" srcId="{C23F32A0-37A0-428E-8D6D-CFF41C75220A}" destId="{C583ED0F-F314-4E6C-A4CB-3A8FAF2D9519}" srcOrd="0" destOrd="0" parTransId="{AB5F62AA-1649-4C1E-8AFE-67994D115B7F}" sibTransId="{D5898A3A-2F56-4FCC-9A4D-2A109C59FDE4}"/>
    <dgm:cxn modelId="{5BC2CCB3-CC45-4FDC-8906-3C711C94FFEB}" type="presOf" srcId="{4A40250D-D586-4956-A893-56471D199936}" destId="{387DD1BC-3606-493C-A13D-533AC5C37E42}" srcOrd="0" destOrd="0" presId="urn:microsoft.com/office/officeart/2005/8/layout/hList6"/>
    <dgm:cxn modelId="{9443F6F6-C4DF-421B-861C-730B1C128ED8}" type="presOf" srcId="{C583ED0F-F314-4E6C-A4CB-3A8FAF2D9519}" destId="{AF7863F7-06BE-426D-9471-184CC87C5270}" srcOrd="0" destOrd="1" presId="urn:microsoft.com/office/officeart/2005/8/layout/hList6"/>
    <dgm:cxn modelId="{B89E6185-65BE-40C2-9CBA-F08BEB6AB93E}" srcId="{C23F32A0-37A0-428E-8D6D-CFF41C75220A}" destId="{85E81213-5529-4831-A9C5-C5197C409474}" srcOrd="2" destOrd="0" parTransId="{6471C900-4EB5-4C6A-820B-CAB1199D16F2}" sibTransId="{744D7D8F-F7BE-4B47-9012-101616600EE5}"/>
    <dgm:cxn modelId="{315AB84B-8E5C-484F-BE80-F5B550B118D7}" srcId="{4A40250D-D586-4956-A893-56471D199936}" destId="{4012A789-570D-47AA-AD90-0EEA1B201869}" srcOrd="2" destOrd="0" parTransId="{F41AB139-46D8-441C-8CF3-F5A3B2AEE098}" sibTransId="{933B6F2A-404C-4ECF-A282-41290575AA24}"/>
    <dgm:cxn modelId="{26388A79-F016-48D2-8A72-ECDECFBC89D7}" srcId="{4012A789-570D-47AA-AD90-0EEA1B201869}" destId="{F488F8E5-1E45-4669-AB00-E011631C9FDB}" srcOrd="1" destOrd="0" parTransId="{D608FBA8-19FF-48DE-A68C-3A47BED8CF6F}" sibTransId="{581853C0-74BA-4BE4-A59C-A231166F301C}"/>
    <dgm:cxn modelId="{8158CE8E-403C-4F58-82EA-11064C54A2C4}" type="presOf" srcId="{4E573E8A-5562-4C09-8868-4BB752936CA3}" destId="{AEA63CAB-F2DB-49C2-B81B-5113296DC2B7}" srcOrd="0" destOrd="1" presId="urn:microsoft.com/office/officeart/2005/8/layout/hList6"/>
    <dgm:cxn modelId="{4D32FDB9-5162-4537-B71F-E0F74298B1DC}" type="presOf" srcId="{4012A789-570D-47AA-AD90-0EEA1B201869}" destId="{47D3827D-5EBA-4F22-AC85-BCBE59CD5982}" srcOrd="0" destOrd="0" presId="urn:microsoft.com/office/officeart/2005/8/layout/hList6"/>
    <dgm:cxn modelId="{E4D93083-CF11-4228-9A88-10F5232539B4}" type="presOf" srcId="{C23F32A0-37A0-428E-8D6D-CFF41C75220A}" destId="{AF7863F7-06BE-426D-9471-184CC87C5270}" srcOrd="0" destOrd="0" presId="urn:microsoft.com/office/officeart/2005/8/layout/hList6"/>
    <dgm:cxn modelId="{7985667A-2508-405C-AA6B-2EE15C922E04}" srcId="{BA184B8A-98C5-4F6C-B4B2-E032FBE581DC}" destId="{7A1CBF2E-1581-4AF5-9FBE-92969D130BD9}" srcOrd="3" destOrd="0" parTransId="{1F37EA41-F7E7-4EFD-890E-FA0D568DE5D4}" sibTransId="{77B64CF3-536B-407C-B215-00042D13B240}"/>
    <dgm:cxn modelId="{3F0C17D7-7ED4-4A65-A08B-7E79A64906D3}" type="presOf" srcId="{BA184B8A-98C5-4F6C-B4B2-E032FBE581DC}" destId="{AEA63CAB-F2DB-49C2-B81B-5113296DC2B7}" srcOrd="0" destOrd="0" presId="urn:microsoft.com/office/officeart/2005/8/layout/hList6"/>
    <dgm:cxn modelId="{41351A4B-B53A-4FED-B84C-AF138CFB0648}" type="presOf" srcId="{22953A31-6E1C-4A42-B6FB-BDD2E27AD27C}" destId="{AEA63CAB-F2DB-49C2-B81B-5113296DC2B7}" srcOrd="0" destOrd="2" presId="urn:microsoft.com/office/officeart/2005/8/layout/hList6"/>
    <dgm:cxn modelId="{CB8C05A1-4304-4787-9E7A-B8CFC6DB509E}" srcId="{C23F32A0-37A0-428E-8D6D-CFF41C75220A}" destId="{950169D7-C527-48C9-B84A-AE407CA99488}" srcOrd="1" destOrd="0" parTransId="{552226ED-871B-4508-BA7A-123580CFFF00}" sibTransId="{EACCA3E3-FF1B-418B-B2A6-1A36D70686EA}"/>
    <dgm:cxn modelId="{C2750FCD-456A-4C09-BED4-1DCC56E4F69B}" type="presParOf" srcId="{387DD1BC-3606-493C-A13D-533AC5C37E42}" destId="{AEA63CAB-F2DB-49C2-B81B-5113296DC2B7}" srcOrd="0" destOrd="0" presId="urn:microsoft.com/office/officeart/2005/8/layout/hList6"/>
    <dgm:cxn modelId="{5B9DF1C4-71AF-43B4-9DD3-E5D2A66BCC1C}" type="presParOf" srcId="{387DD1BC-3606-493C-A13D-533AC5C37E42}" destId="{2B956918-4C8A-4E87-890E-CF8016FC1AF7}" srcOrd="1" destOrd="0" presId="urn:microsoft.com/office/officeart/2005/8/layout/hList6"/>
    <dgm:cxn modelId="{7ADAC4B1-1781-425D-A7F1-DE26D1794E1C}" type="presParOf" srcId="{387DD1BC-3606-493C-A13D-533AC5C37E42}" destId="{AF7863F7-06BE-426D-9471-184CC87C5270}" srcOrd="2" destOrd="0" presId="urn:microsoft.com/office/officeart/2005/8/layout/hList6"/>
    <dgm:cxn modelId="{7F50B872-FB73-42D6-9225-B5297567878F}" type="presParOf" srcId="{387DD1BC-3606-493C-A13D-533AC5C37E42}" destId="{42827B04-D8B4-4CF8-961D-7D86D9B15BEC}" srcOrd="3" destOrd="0" presId="urn:microsoft.com/office/officeart/2005/8/layout/hList6"/>
    <dgm:cxn modelId="{2F800F8A-65EE-4EDF-8597-7DA55B28DE53}" type="presParOf" srcId="{387DD1BC-3606-493C-A13D-533AC5C37E42}" destId="{47D3827D-5EBA-4F22-AC85-BCBE59CD5982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F797CFC-8385-4E11-A61D-7FCC732408FF}" type="doc">
      <dgm:prSet loTypeId="urn:microsoft.com/office/officeart/2005/8/layout/hProcess9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1AE88A21-7889-4BFD-BCA0-6ACE964BBDDA}">
      <dgm:prSet/>
      <dgm:spPr/>
      <dgm:t>
        <a:bodyPr/>
        <a:lstStyle/>
        <a:p>
          <a:pPr rtl="0"/>
          <a:r>
            <a:rPr lang="zh-TW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初選</a:t>
          </a:r>
        </a:p>
      </dgm:t>
    </dgm:pt>
    <dgm:pt modelId="{2DA02DE6-E926-49DA-8682-35B0FAD8F319}" type="parTrans" cxnId="{616BB6D1-2ACA-4A58-9E07-3BC55A4C1A24}">
      <dgm:prSet/>
      <dgm:spPr/>
      <dgm:t>
        <a:bodyPr/>
        <a:lstStyle/>
        <a:p>
          <a:endParaRPr lang="zh-TW" altLang="en-US"/>
        </a:p>
      </dgm:t>
    </dgm:pt>
    <dgm:pt modelId="{1E25525F-F1A6-4BAB-A9C3-5129DFC26D52}" type="sibTrans" cxnId="{616BB6D1-2ACA-4A58-9E07-3BC55A4C1A24}">
      <dgm:prSet/>
      <dgm:spPr/>
      <dgm:t>
        <a:bodyPr/>
        <a:lstStyle/>
        <a:p>
          <a:endParaRPr lang="zh-TW" altLang="en-US"/>
        </a:p>
      </dgm:t>
    </dgm:pt>
    <dgm:pt modelId="{FAB50811-7885-47E3-B82D-790F290FA3B5}">
      <dgm:prSet/>
      <dgm:spPr/>
      <dgm:t>
        <a:bodyPr/>
        <a:lstStyle/>
        <a:p>
          <a:pPr rtl="0"/>
          <a:r>
            <a:rPr lang="zh-TW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加退選</a:t>
          </a:r>
        </a:p>
      </dgm:t>
    </dgm:pt>
    <dgm:pt modelId="{DD12EFB5-E284-42D6-8932-4D9F79C330F9}" type="parTrans" cxnId="{8C07D2B4-C08D-40F3-A1F2-250832678E92}">
      <dgm:prSet/>
      <dgm:spPr/>
      <dgm:t>
        <a:bodyPr/>
        <a:lstStyle/>
        <a:p>
          <a:endParaRPr lang="zh-TW" altLang="en-US"/>
        </a:p>
      </dgm:t>
    </dgm:pt>
    <dgm:pt modelId="{3FF94D19-25B6-41D6-BC60-1E5EF78187A5}" type="sibTrans" cxnId="{8C07D2B4-C08D-40F3-A1F2-250832678E92}">
      <dgm:prSet/>
      <dgm:spPr/>
      <dgm:t>
        <a:bodyPr/>
        <a:lstStyle/>
        <a:p>
          <a:endParaRPr lang="zh-TW" altLang="en-US"/>
        </a:p>
      </dgm:t>
    </dgm:pt>
    <dgm:pt modelId="{DDF7D23A-CED7-4EB6-BA7B-548B533FA4DD}">
      <dgm:prSet/>
      <dgm:spPr/>
      <dgm:t>
        <a:bodyPr/>
        <a:lstStyle/>
        <a:p>
          <a:pPr rtl="0"/>
          <a:r>
            <a:rPr lang="zh-TW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人工加退選</a:t>
          </a:r>
          <a:endParaRPr lang="en-US" altLang="zh-TW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rtl="0"/>
          <a:r>
            <a:rPr lang="en-US" altLang="zh-TW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選課記錄更正</a:t>
          </a:r>
          <a:r>
            <a:rPr lang="en-US" altLang="zh-TW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0D8BCF36-B7C4-4FD1-8E32-CFA0B6767EB2}" type="parTrans" cxnId="{8197135B-AE91-4BF4-8402-91496332F5F1}">
      <dgm:prSet/>
      <dgm:spPr/>
      <dgm:t>
        <a:bodyPr/>
        <a:lstStyle/>
        <a:p>
          <a:endParaRPr lang="zh-TW" altLang="en-US"/>
        </a:p>
      </dgm:t>
    </dgm:pt>
    <dgm:pt modelId="{3BC3A88C-F1C5-444A-B6A3-7F01E9F69C3D}" type="sibTrans" cxnId="{8197135B-AE91-4BF4-8402-91496332F5F1}">
      <dgm:prSet/>
      <dgm:spPr/>
      <dgm:t>
        <a:bodyPr/>
        <a:lstStyle/>
        <a:p>
          <a:endParaRPr lang="zh-TW" altLang="en-US"/>
        </a:p>
      </dgm:t>
    </dgm:pt>
    <dgm:pt modelId="{AFC92DFF-CBE8-4A6F-8F30-2DA74D57CD34}">
      <dgm:prSet/>
      <dgm:spPr/>
      <dgm:t>
        <a:bodyPr/>
        <a:lstStyle/>
        <a:p>
          <a:pPr rtl="0"/>
          <a:r>
            <a:rPr lang="zh-TW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停修</a:t>
          </a:r>
        </a:p>
      </dgm:t>
    </dgm:pt>
    <dgm:pt modelId="{4BBC56D4-B8C3-4840-AEC9-0BD0558899EE}" type="parTrans" cxnId="{579A6D41-09B0-4920-B4B8-563F80884992}">
      <dgm:prSet/>
      <dgm:spPr/>
      <dgm:t>
        <a:bodyPr/>
        <a:lstStyle/>
        <a:p>
          <a:endParaRPr lang="zh-TW" altLang="en-US"/>
        </a:p>
      </dgm:t>
    </dgm:pt>
    <dgm:pt modelId="{583D3CD2-EC64-4D2C-BA2E-E014C02AE75D}" type="sibTrans" cxnId="{579A6D41-09B0-4920-B4B8-563F80884992}">
      <dgm:prSet/>
      <dgm:spPr/>
      <dgm:t>
        <a:bodyPr/>
        <a:lstStyle/>
        <a:p>
          <a:endParaRPr lang="zh-TW" altLang="en-US"/>
        </a:p>
      </dgm:t>
    </dgm:pt>
    <dgm:pt modelId="{C7D75E90-656E-4413-B2F3-F92C865F4AB2}" type="pres">
      <dgm:prSet presAssocID="{4F797CFC-8385-4E11-A61D-7FCC732408FF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5E0B75AE-F86C-4897-A04A-5B078426D2A7}" type="pres">
      <dgm:prSet presAssocID="{4F797CFC-8385-4E11-A61D-7FCC732408FF}" presName="arrow" presStyleLbl="bgShp" presStyleIdx="0" presStyleCnt="1" custLinFactNeighborX="4" custLinFactNeighborY="1733"/>
      <dgm:spPr/>
    </dgm:pt>
    <dgm:pt modelId="{D547FEDD-188B-491A-9634-14ED16E2D18D}" type="pres">
      <dgm:prSet presAssocID="{4F797CFC-8385-4E11-A61D-7FCC732408FF}" presName="linearProcess" presStyleCnt="0"/>
      <dgm:spPr/>
    </dgm:pt>
    <dgm:pt modelId="{1A41E65D-1704-41FA-8190-53D3899913C0}" type="pres">
      <dgm:prSet presAssocID="{1AE88A21-7889-4BFD-BCA0-6ACE964BBDDA}" presName="textNode" presStyleLbl="node1" presStyleIdx="0" presStyleCnt="4" custScaleX="6034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F3B20E3-C29C-4E03-B661-23F138963E49}" type="pres">
      <dgm:prSet presAssocID="{1E25525F-F1A6-4BAB-A9C3-5129DFC26D52}" presName="sibTrans" presStyleCnt="0"/>
      <dgm:spPr/>
    </dgm:pt>
    <dgm:pt modelId="{68AD1B31-08B2-4F1C-A6F2-371D397A30C8}" type="pres">
      <dgm:prSet presAssocID="{FAB50811-7885-47E3-B82D-790F290FA3B5}" presName="textNode" presStyleLbl="node1" presStyleIdx="1" presStyleCnt="4" custScaleX="5672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D82A226-26F8-4D10-ADFC-02738F97CDA3}" type="pres">
      <dgm:prSet presAssocID="{3FF94D19-25B6-41D6-BC60-1E5EF78187A5}" presName="sibTrans" presStyleCnt="0"/>
      <dgm:spPr/>
    </dgm:pt>
    <dgm:pt modelId="{0F0306CD-F25D-43A9-A00B-68C8EEA4E642}" type="pres">
      <dgm:prSet presAssocID="{DDF7D23A-CED7-4EB6-BA7B-548B533FA4DD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71F76EB-6735-467B-91FD-8A2A89E41D23}" type="pres">
      <dgm:prSet presAssocID="{3BC3A88C-F1C5-444A-B6A3-7F01E9F69C3D}" presName="sibTrans" presStyleCnt="0"/>
      <dgm:spPr/>
    </dgm:pt>
    <dgm:pt modelId="{7AE4239D-5880-4D3E-8690-4806BAB2101C}" type="pres">
      <dgm:prSet presAssocID="{AFC92DFF-CBE8-4A6F-8F30-2DA74D57CD34}" presName="textNode" presStyleLbl="node1" presStyleIdx="3" presStyleCnt="4" custScaleX="5108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A376DA0D-09A4-44DB-98E8-DF57DC4C3AC7}" type="presOf" srcId="{DDF7D23A-CED7-4EB6-BA7B-548B533FA4DD}" destId="{0F0306CD-F25D-43A9-A00B-68C8EEA4E642}" srcOrd="0" destOrd="0" presId="urn:microsoft.com/office/officeart/2005/8/layout/hProcess9"/>
    <dgm:cxn modelId="{8197135B-AE91-4BF4-8402-91496332F5F1}" srcId="{4F797CFC-8385-4E11-A61D-7FCC732408FF}" destId="{DDF7D23A-CED7-4EB6-BA7B-548B533FA4DD}" srcOrd="2" destOrd="0" parTransId="{0D8BCF36-B7C4-4FD1-8E32-CFA0B6767EB2}" sibTransId="{3BC3A88C-F1C5-444A-B6A3-7F01E9F69C3D}"/>
    <dgm:cxn modelId="{579A6D41-09B0-4920-B4B8-563F80884992}" srcId="{4F797CFC-8385-4E11-A61D-7FCC732408FF}" destId="{AFC92DFF-CBE8-4A6F-8F30-2DA74D57CD34}" srcOrd="3" destOrd="0" parTransId="{4BBC56D4-B8C3-4840-AEC9-0BD0558899EE}" sibTransId="{583D3CD2-EC64-4D2C-BA2E-E014C02AE75D}"/>
    <dgm:cxn modelId="{1614810B-7E70-4F9C-9FF9-FDD8C35754C4}" type="presOf" srcId="{FAB50811-7885-47E3-B82D-790F290FA3B5}" destId="{68AD1B31-08B2-4F1C-A6F2-371D397A30C8}" srcOrd="0" destOrd="0" presId="urn:microsoft.com/office/officeart/2005/8/layout/hProcess9"/>
    <dgm:cxn modelId="{8C07D2B4-C08D-40F3-A1F2-250832678E92}" srcId="{4F797CFC-8385-4E11-A61D-7FCC732408FF}" destId="{FAB50811-7885-47E3-B82D-790F290FA3B5}" srcOrd="1" destOrd="0" parTransId="{DD12EFB5-E284-42D6-8932-4D9F79C330F9}" sibTransId="{3FF94D19-25B6-41D6-BC60-1E5EF78187A5}"/>
    <dgm:cxn modelId="{83545A80-F191-4C09-B7D1-411EF8D1BC5E}" type="presOf" srcId="{AFC92DFF-CBE8-4A6F-8F30-2DA74D57CD34}" destId="{7AE4239D-5880-4D3E-8690-4806BAB2101C}" srcOrd="0" destOrd="0" presId="urn:microsoft.com/office/officeart/2005/8/layout/hProcess9"/>
    <dgm:cxn modelId="{2019E805-143D-4BE8-8297-5720490D1A1C}" type="presOf" srcId="{4F797CFC-8385-4E11-A61D-7FCC732408FF}" destId="{C7D75E90-656E-4413-B2F3-F92C865F4AB2}" srcOrd="0" destOrd="0" presId="urn:microsoft.com/office/officeart/2005/8/layout/hProcess9"/>
    <dgm:cxn modelId="{71AA8B47-ACCE-4843-A4BC-DE2934E436D1}" type="presOf" srcId="{1AE88A21-7889-4BFD-BCA0-6ACE964BBDDA}" destId="{1A41E65D-1704-41FA-8190-53D3899913C0}" srcOrd="0" destOrd="0" presId="urn:microsoft.com/office/officeart/2005/8/layout/hProcess9"/>
    <dgm:cxn modelId="{616BB6D1-2ACA-4A58-9E07-3BC55A4C1A24}" srcId="{4F797CFC-8385-4E11-A61D-7FCC732408FF}" destId="{1AE88A21-7889-4BFD-BCA0-6ACE964BBDDA}" srcOrd="0" destOrd="0" parTransId="{2DA02DE6-E926-49DA-8682-35B0FAD8F319}" sibTransId="{1E25525F-F1A6-4BAB-A9C3-5129DFC26D52}"/>
    <dgm:cxn modelId="{AF71127A-F19F-4F73-B790-D8D9704FC680}" type="presParOf" srcId="{C7D75E90-656E-4413-B2F3-F92C865F4AB2}" destId="{5E0B75AE-F86C-4897-A04A-5B078426D2A7}" srcOrd="0" destOrd="0" presId="urn:microsoft.com/office/officeart/2005/8/layout/hProcess9"/>
    <dgm:cxn modelId="{16B8AFB4-DDD5-489F-A823-56B6FC73D5B5}" type="presParOf" srcId="{C7D75E90-656E-4413-B2F3-F92C865F4AB2}" destId="{D547FEDD-188B-491A-9634-14ED16E2D18D}" srcOrd="1" destOrd="0" presId="urn:microsoft.com/office/officeart/2005/8/layout/hProcess9"/>
    <dgm:cxn modelId="{E9DD11AD-F6DA-43A2-BD05-81BB61BFE716}" type="presParOf" srcId="{D547FEDD-188B-491A-9634-14ED16E2D18D}" destId="{1A41E65D-1704-41FA-8190-53D3899913C0}" srcOrd="0" destOrd="0" presId="urn:microsoft.com/office/officeart/2005/8/layout/hProcess9"/>
    <dgm:cxn modelId="{EF1ED592-1E25-43C0-8E46-479B029ADF2E}" type="presParOf" srcId="{D547FEDD-188B-491A-9634-14ED16E2D18D}" destId="{DF3B20E3-C29C-4E03-B661-23F138963E49}" srcOrd="1" destOrd="0" presId="urn:microsoft.com/office/officeart/2005/8/layout/hProcess9"/>
    <dgm:cxn modelId="{D8C1B1A3-191F-4DA0-B07D-D96D75F155B5}" type="presParOf" srcId="{D547FEDD-188B-491A-9634-14ED16E2D18D}" destId="{68AD1B31-08B2-4F1C-A6F2-371D397A30C8}" srcOrd="2" destOrd="0" presId="urn:microsoft.com/office/officeart/2005/8/layout/hProcess9"/>
    <dgm:cxn modelId="{F2C77C2F-9A6F-48B9-BCA3-B53CD806E5DC}" type="presParOf" srcId="{D547FEDD-188B-491A-9634-14ED16E2D18D}" destId="{8D82A226-26F8-4D10-ADFC-02738F97CDA3}" srcOrd="3" destOrd="0" presId="urn:microsoft.com/office/officeart/2005/8/layout/hProcess9"/>
    <dgm:cxn modelId="{C756A93C-8B1C-419D-8B5F-93CFE2C846DF}" type="presParOf" srcId="{D547FEDD-188B-491A-9634-14ED16E2D18D}" destId="{0F0306CD-F25D-43A9-A00B-68C8EEA4E642}" srcOrd="4" destOrd="0" presId="urn:microsoft.com/office/officeart/2005/8/layout/hProcess9"/>
    <dgm:cxn modelId="{A383F154-F0CF-4B70-AADA-27D630644BD2}" type="presParOf" srcId="{D547FEDD-188B-491A-9634-14ED16E2D18D}" destId="{571F76EB-6735-467B-91FD-8A2A89E41D23}" srcOrd="5" destOrd="0" presId="urn:microsoft.com/office/officeart/2005/8/layout/hProcess9"/>
    <dgm:cxn modelId="{C80DE02C-3151-4531-91D9-0B242E3D9BED}" type="presParOf" srcId="{D547FEDD-188B-491A-9634-14ED16E2D18D}" destId="{7AE4239D-5880-4D3E-8690-4806BAB2101C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A63CAB-F2DB-49C2-B81B-5113296DC2B7}">
      <dsp:nvSpPr>
        <dsp:cNvPr id="0" name=""/>
        <dsp:cNvSpPr/>
      </dsp:nvSpPr>
      <dsp:spPr>
        <a:xfrm rot="16200000">
          <a:off x="-477756" y="478705"/>
          <a:ext cx="3424237" cy="2466826"/>
        </a:xfrm>
        <a:prstGeom prst="flowChartManualOperation">
          <a:avLst/>
        </a:prstGeom>
        <a:solidFill>
          <a:schemeClr val="accent4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39700" bIns="0" numCol="1" spcCol="1270" anchor="t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200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共同</a:t>
          </a:r>
          <a:r>
            <a:rPr lang="zh-TW" altLang="en-US" sz="2200" kern="1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必修</a:t>
          </a:r>
          <a:r>
            <a:rPr lang="en-US" altLang="zh-TW" sz="2200" kern="1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(19)</a:t>
          </a:r>
          <a:endParaRPr lang="zh-TW" altLang="en-US" sz="2200" kern="12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200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國文</a:t>
          </a:r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200" kern="1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外文</a:t>
          </a:r>
          <a:r>
            <a:rPr lang="en-US" altLang="zh-TW" sz="2200" kern="1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2200" kern="1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英文系</a:t>
          </a:r>
          <a:r>
            <a:rPr lang="en-US" altLang="zh-TW" sz="2200" kern="1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6)</a:t>
          </a:r>
          <a:endParaRPr lang="zh-TW" altLang="en-US" sz="2200" kern="12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200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體育</a:t>
          </a:r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200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通識核心</a:t>
          </a:r>
        </a:p>
      </dsp:txBody>
      <dsp:txXfrm rot="5400000">
        <a:off x="950" y="684846"/>
        <a:ext cx="2466826" cy="2054543"/>
      </dsp:txXfrm>
    </dsp:sp>
    <dsp:sp modelId="{AF7863F7-06BE-426D-9471-184CC87C5270}">
      <dsp:nvSpPr>
        <dsp:cNvPr id="0" name=""/>
        <dsp:cNvSpPr/>
      </dsp:nvSpPr>
      <dsp:spPr>
        <a:xfrm rot="16200000">
          <a:off x="2174081" y="478705"/>
          <a:ext cx="3424237" cy="2466826"/>
        </a:xfrm>
        <a:prstGeom prst="flowChartManualOperation">
          <a:avLst/>
        </a:prstGeom>
        <a:solidFill>
          <a:schemeClr val="accent3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39700" bIns="0" numCol="1" spcCol="1270" anchor="t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200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系訂</a:t>
          </a:r>
          <a:r>
            <a:rPr lang="zh-TW" altLang="en-US" sz="2200" kern="1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必修</a:t>
          </a:r>
          <a:r>
            <a:rPr lang="en-US" altLang="zh-TW" sz="2200" kern="1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(84)</a:t>
          </a:r>
          <a:endParaRPr lang="zh-TW" altLang="en-US" sz="2200" kern="12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200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語言訓練</a:t>
          </a:r>
          <a:r>
            <a:rPr lang="zh-TW" altLang="en-US" sz="2200" kern="1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類</a:t>
          </a:r>
          <a:r>
            <a:rPr lang="en-US" altLang="zh-TW" sz="2200" kern="1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(30)</a:t>
          </a:r>
          <a:endParaRPr lang="zh-TW" altLang="en-US" sz="2200" kern="12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200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專業學科</a:t>
          </a:r>
          <a:r>
            <a:rPr lang="zh-TW" altLang="en-US" sz="2200" kern="1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類</a:t>
          </a:r>
          <a:r>
            <a:rPr lang="en-US" altLang="zh-TW" sz="2200" kern="1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(48)</a:t>
          </a:r>
          <a:endParaRPr lang="zh-TW" altLang="en-US" sz="2200" kern="12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200" kern="1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大一外文</a:t>
          </a:r>
          <a:r>
            <a:rPr lang="en-US" altLang="zh-TW" sz="2200" kern="1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(6)</a:t>
          </a:r>
          <a:endParaRPr lang="zh-TW" altLang="en-US" sz="2200" kern="12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 rot="5400000">
        <a:off x="2652787" y="684846"/>
        <a:ext cx="2466826" cy="2054543"/>
      </dsp:txXfrm>
    </dsp:sp>
    <dsp:sp modelId="{47D3827D-5EBA-4F22-AC85-BCBE59CD5982}">
      <dsp:nvSpPr>
        <dsp:cNvPr id="0" name=""/>
        <dsp:cNvSpPr/>
      </dsp:nvSpPr>
      <dsp:spPr>
        <a:xfrm rot="16200000">
          <a:off x="4825919" y="478705"/>
          <a:ext cx="3424237" cy="2466826"/>
        </a:xfrm>
        <a:prstGeom prst="flowChartManualOperation">
          <a:avLst/>
        </a:prstGeom>
        <a:solidFill>
          <a:schemeClr val="accent5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0" rIns="63500" bIns="0" numCol="1" spcCol="1270" anchor="t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zh-TW" sz="1000" kern="1200" dirty="0" smtClean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 </a:t>
          </a:r>
          <a:r>
            <a:rPr lang="zh-TW" altLang="en-US" sz="2200" kern="1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一般選修</a:t>
          </a:r>
          <a:r>
            <a:rPr lang="en-US" altLang="zh-TW" sz="2200" kern="1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(25)</a:t>
          </a:r>
          <a:endParaRPr lang="zh-TW" altLang="en-US" sz="2200" kern="12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228600" lvl="1" indent="-228600" algn="ctr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200" kern="1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系內課程</a:t>
          </a:r>
          <a:endParaRPr lang="zh-TW" altLang="en-US" sz="2200" kern="12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228600" lvl="1" indent="-228600" algn="ctr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200" kern="1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外系課程</a:t>
          </a:r>
          <a:endParaRPr lang="zh-TW" altLang="en-US" sz="2200" kern="12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228600" lvl="1" indent="-228600" algn="ctr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200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通</a:t>
          </a:r>
          <a:r>
            <a:rPr lang="zh-TW" altLang="en-US" sz="2200" kern="1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識課程</a:t>
          </a:r>
          <a:endParaRPr lang="zh-TW" altLang="en-US" sz="2200" kern="12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 rot="5400000">
        <a:off x="5304625" y="684846"/>
        <a:ext cx="2466826" cy="20545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0B75AE-F86C-4897-A04A-5B078426D2A7}">
      <dsp:nvSpPr>
        <dsp:cNvPr id="0" name=""/>
        <dsp:cNvSpPr/>
      </dsp:nvSpPr>
      <dsp:spPr>
        <a:xfrm>
          <a:off x="583194" y="0"/>
          <a:ext cx="6606540" cy="3424237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41E65D-1704-41FA-8190-53D3899913C0}">
      <dsp:nvSpPr>
        <dsp:cNvPr id="0" name=""/>
        <dsp:cNvSpPr/>
      </dsp:nvSpPr>
      <dsp:spPr>
        <a:xfrm>
          <a:off x="62319" y="1027271"/>
          <a:ext cx="1509700" cy="136969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600" kern="120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初選</a:t>
          </a:r>
        </a:p>
      </dsp:txBody>
      <dsp:txXfrm>
        <a:off x="129182" y="1094134"/>
        <a:ext cx="1375974" cy="1235968"/>
      </dsp:txXfrm>
    </dsp:sp>
    <dsp:sp modelId="{68AD1B31-08B2-4F1C-A6F2-371D397A30C8}">
      <dsp:nvSpPr>
        <dsp:cNvPr id="0" name=""/>
        <dsp:cNvSpPr/>
      </dsp:nvSpPr>
      <dsp:spPr>
        <a:xfrm>
          <a:off x="1885117" y="1027271"/>
          <a:ext cx="1419087" cy="136969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600" kern="120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加退選</a:t>
          </a:r>
        </a:p>
      </dsp:txBody>
      <dsp:txXfrm>
        <a:off x="1951980" y="1094134"/>
        <a:ext cx="1285361" cy="1235968"/>
      </dsp:txXfrm>
    </dsp:sp>
    <dsp:sp modelId="{0F0306CD-F25D-43A9-A00B-68C8EEA4E642}">
      <dsp:nvSpPr>
        <dsp:cNvPr id="0" name=""/>
        <dsp:cNvSpPr/>
      </dsp:nvSpPr>
      <dsp:spPr>
        <a:xfrm>
          <a:off x="3617302" y="1027271"/>
          <a:ext cx="2501741" cy="136969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600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人工加退選</a:t>
          </a:r>
          <a:endParaRPr lang="en-US" altLang="zh-TW" sz="2600" kern="12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600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2600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選課記錄更正</a:t>
          </a:r>
          <a:r>
            <a:rPr lang="en-US" altLang="zh-TW" sz="2600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sz="2600" kern="12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684165" y="1094134"/>
        <a:ext cx="2368015" cy="1235968"/>
      </dsp:txXfrm>
    </dsp:sp>
    <dsp:sp modelId="{7AE4239D-5880-4D3E-8690-4806BAB2101C}">
      <dsp:nvSpPr>
        <dsp:cNvPr id="0" name=""/>
        <dsp:cNvSpPr/>
      </dsp:nvSpPr>
      <dsp:spPr>
        <a:xfrm>
          <a:off x="6432140" y="1027271"/>
          <a:ext cx="1277939" cy="136969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600" kern="120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停修</a:t>
          </a:r>
        </a:p>
      </dsp:txBody>
      <dsp:txXfrm>
        <a:off x="6494524" y="1089655"/>
        <a:ext cx="1153171" cy="12449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7AC75764-B83E-48B5-BAED-710FB4E2D15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4346" cy="33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32" tIns="45866" rIns="91732" bIns="45866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1" sz="1200">
                <a:latin typeface="Times New Roman" pitchFamily="18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9213FAA8-D93E-4DFF-ADD6-A8DD0F6BF85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2295" y="0"/>
            <a:ext cx="4305932" cy="33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32" tIns="45866" rIns="91732" bIns="4586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>
                <a:latin typeface="Times New Roman" pitchFamily="18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4820" name="Rectangle 4">
            <a:extLst>
              <a:ext uri="{FF2B5EF4-FFF2-40B4-BE49-F238E27FC236}">
                <a16:creationId xmlns:a16="http://schemas.microsoft.com/office/drawing/2014/main" id="{E7A5D091-87F0-4502-A164-57F69B95CF8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456841"/>
            <a:ext cx="4304346" cy="33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32" tIns="45866" rIns="91732" bIns="45866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1" sz="1200">
                <a:latin typeface="Times New Roman" pitchFamily="18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4821" name="Rectangle 5">
            <a:extLst>
              <a:ext uri="{FF2B5EF4-FFF2-40B4-BE49-F238E27FC236}">
                <a16:creationId xmlns:a16="http://schemas.microsoft.com/office/drawing/2014/main" id="{3E17DCDF-23FA-4D56-9439-BFFB0E1AA2A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2295" y="6456841"/>
            <a:ext cx="4305932" cy="33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32" tIns="45866" rIns="91732" bIns="4586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9F6CE16D-AD43-466E-A60F-797144B2D4C9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22FA552E-91F0-4AD7-95E5-F337CB79862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4346" cy="33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32" tIns="45866" rIns="91732" bIns="45866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1" sz="1200">
                <a:latin typeface="Times New Roman" pitchFamily="18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9CB1CD2C-B77B-4F5C-8CBA-4502AAB3442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622295" y="0"/>
            <a:ext cx="4305932" cy="33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32" tIns="45866" rIns="91732" bIns="4586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>
                <a:latin typeface="Times New Roman" pitchFamily="18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7075" y="511175"/>
            <a:ext cx="3395663" cy="2546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7C917F54-6924-431D-AA5D-3AB12905FBF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823" y="3229214"/>
            <a:ext cx="7944168" cy="305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32" tIns="45866" rIns="91732" bIns="4586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BDD406B0-5B5B-40C6-8D5A-EF93ABB1D98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456841"/>
            <a:ext cx="4304346" cy="33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32" tIns="45866" rIns="91732" bIns="45866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1" sz="1200">
                <a:latin typeface="Times New Roman" pitchFamily="18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777BA818-7FD5-40E6-984C-3336F55612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2295" y="6456841"/>
            <a:ext cx="4305932" cy="33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32" tIns="45866" rIns="91732" bIns="4586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18706783-9262-487F-A16F-F684F849BAB1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5230" indent="-285407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6386" indent="-228326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4622" indent="-228326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62860" indent="-228326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9511" indent="-228326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6162" indent="-228326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32814" indent="-228326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9465" indent="-228326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BB193724-4FA6-4D39-B365-E30A48C72F10}" type="slidenum">
              <a:rPr lang="zh-TW" altLang="en-US" smtClean="0"/>
              <a:pPr>
                <a:spcBef>
                  <a:spcPct val="0"/>
                </a:spcBef>
              </a:pPr>
              <a:t>1</a:t>
            </a:fld>
            <a:endParaRPr lang="en-US" altLang="zh-TW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5230" indent="-285407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6386" indent="-228326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4622" indent="-228326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62860" indent="-228326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9511" indent="-228326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6162" indent="-228326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32814" indent="-228326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9465" indent="-228326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BD758D70-E5B2-4F88-945A-7F753ABEBA98}" type="slidenum">
              <a:rPr lang="zh-TW" altLang="en-US" smtClean="0"/>
              <a:pPr>
                <a:spcBef>
                  <a:spcPct val="0"/>
                </a:spcBef>
              </a:pPr>
              <a:t>3</a:t>
            </a:fld>
            <a:endParaRPr lang="en-US" altLang="zh-TW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5230" indent="-285407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6386" indent="-228326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4622" indent="-228326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62860" indent="-228326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9511" indent="-228326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6162" indent="-228326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32814" indent="-228326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9465" indent="-228326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6B4DCE77-DD38-4F68-AFE3-69C802612B2A}" type="slidenum">
              <a:rPr lang="zh-TW" altLang="en-US" smtClean="0"/>
              <a:pPr>
                <a:spcBef>
                  <a:spcPct val="0"/>
                </a:spcBef>
              </a:pPr>
              <a:t>4</a:t>
            </a:fld>
            <a:endParaRPr lang="en-US" altLang="zh-TW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5230" indent="-285407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6386" indent="-228326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4622" indent="-228326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62860" indent="-228326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9511" indent="-228326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6162" indent="-228326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32814" indent="-228326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9465" indent="-228326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859325D4-4F12-464E-B4B1-312F6A7F5BA4}" type="slidenum">
              <a:rPr lang="zh-TW" altLang="en-US" smtClean="0"/>
              <a:pPr>
                <a:spcBef>
                  <a:spcPct val="0"/>
                </a:spcBef>
              </a:pPr>
              <a:t>5</a:t>
            </a:fld>
            <a:endParaRPr lang="en-US" altLang="zh-TW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5230" indent="-285407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6386" indent="-228326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4622" indent="-228326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62860" indent="-228326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9511" indent="-228326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6162" indent="-228326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32814" indent="-228326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9465" indent="-228326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447A37D4-9C8A-45C3-9CB6-3A638601B6CE}" type="slidenum">
              <a:rPr lang="zh-TW" altLang="en-US" smtClean="0"/>
              <a:pPr>
                <a:spcBef>
                  <a:spcPct val="0"/>
                </a:spcBef>
              </a:pPr>
              <a:t>9</a:t>
            </a:fld>
            <a:endParaRPr lang="en-US" altLang="zh-TW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5230" indent="-285407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6386" indent="-228326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4622" indent="-228326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62860" indent="-228326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9511" indent="-228326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6162" indent="-228326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32814" indent="-228326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9465" indent="-228326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87AD2B36-4455-4644-9F58-CC30F4AB437A}" type="slidenum">
              <a:rPr lang="zh-TW" altLang="en-US" smtClean="0"/>
              <a:pPr>
                <a:spcBef>
                  <a:spcPct val="0"/>
                </a:spcBef>
              </a:pPr>
              <a:t>13</a:t>
            </a:fld>
            <a:endParaRPr lang="en-US" altLang="zh-TW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43200" y="1752600"/>
            <a:ext cx="5486400" cy="838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TW" altLang="en-US" noProof="0"/>
              <a:t>按一下以編輯母片標題樣式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2743200"/>
            <a:ext cx="5486400" cy="457200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zh-TW" altLang="en-US" noProof="0"/>
              <a:t>按一下以編輯母片副標題樣式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3E02BFE-54F4-44AA-90D6-4FD1FD26BF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B3D4B6F-F772-46BA-8332-E84423FDE7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1E60F50-A6D3-489A-92CE-F070599D77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DCB2E-1DA1-4EBC-B621-40614542568A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33025785"/>
      </p:ext>
    </p:extLst>
  </p:cSld>
  <p:clrMapOvr>
    <a:masterClrMapping/>
  </p:clrMapOvr>
  <p:transition spd="slow">
    <p:spli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62C62FB-0AF6-4502-957A-EA166C091F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FE38228-0E36-4C86-BCEB-DD9517D7D9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C049489-F0B6-4F30-8440-FF6E62AEE3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F5FA6F-14D8-437E-95CF-EB4F0993EB4B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96577924"/>
      </p:ext>
    </p:extLst>
  </p:cSld>
  <p:clrMapOvr>
    <a:masterClrMapping/>
  </p:clrMapOvr>
  <p:transition spd="slow">
    <p:spli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62C62FB-0AF6-4502-957A-EA166C091F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FE38228-0E36-4C86-BCEB-DD9517D7D9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C049489-F0B6-4F30-8440-FF6E62AEE3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BAC11-9E2B-45AC-91B1-9D0985E5C1D9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67005942"/>
      </p:ext>
    </p:extLst>
  </p:cSld>
  <p:clrMapOvr>
    <a:masterClrMapping/>
  </p:clrMapOvr>
  <p:transition spd="slow">
    <p:spli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2741613" y="1828800"/>
            <a:ext cx="2665412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559425" y="1828800"/>
            <a:ext cx="26670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2C62FB-0AF6-4502-957A-EA166C091F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E38228-0E36-4C86-BCEB-DD9517D7D9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049489-F0B6-4F30-8440-FF6E62AEE3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512DB-F04D-40E9-95C0-3A85CC3F80A0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05627075"/>
      </p:ext>
    </p:extLst>
  </p:cSld>
  <p:clrMapOvr>
    <a:masterClrMapping/>
  </p:clrMapOvr>
  <p:transition spd="slow">
    <p:spli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62C62FB-0AF6-4502-957A-EA166C091F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FE38228-0E36-4C86-BCEB-DD9517D7D9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C049489-F0B6-4F30-8440-FF6E62AEE3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5F0AF-88E9-413F-ACF0-FD54A4029B9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96806529"/>
      </p:ext>
    </p:extLst>
  </p:cSld>
  <p:clrMapOvr>
    <a:masterClrMapping/>
  </p:clrMapOvr>
  <p:transition spd="slow">
    <p:spli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62C62FB-0AF6-4502-957A-EA166C091F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FE38228-0E36-4C86-BCEB-DD9517D7D9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C049489-F0B6-4F30-8440-FF6E62AEE3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FC16A4-5BC6-45FC-9481-2AA06BD2661B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69743929"/>
      </p:ext>
    </p:extLst>
  </p:cSld>
  <p:clrMapOvr>
    <a:masterClrMapping/>
  </p:clrMapOvr>
  <p:transition spd="slow">
    <p:spli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62C62FB-0AF6-4502-957A-EA166C091F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FE38228-0E36-4C86-BCEB-DD9517D7D9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C049489-F0B6-4F30-8440-FF6E62AEE3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2733DC-2836-4C6A-96AC-5F22601F335B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15800990"/>
      </p:ext>
    </p:extLst>
  </p:cSld>
  <p:clrMapOvr>
    <a:masterClrMapping/>
  </p:clrMapOvr>
  <p:transition spd="slow">
    <p:spli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2C62FB-0AF6-4502-957A-EA166C091F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E38228-0E36-4C86-BCEB-DD9517D7D9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049489-F0B6-4F30-8440-FF6E62AEE3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661AEE-5A68-497F-A5B3-F6127D1ED1F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52837552"/>
      </p:ext>
    </p:extLst>
  </p:cSld>
  <p:clrMapOvr>
    <a:masterClrMapping/>
  </p:clrMapOvr>
  <p:transition spd="slow">
    <p:spli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2C62FB-0AF6-4502-957A-EA166C091F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E38228-0E36-4C86-BCEB-DD9517D7D9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049489-F0B6-4F30-8440-FF6E62AEE3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2E10E-76C5-4C31-9609-EFC21A7AA14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87288705"/>
      </p:ext>
    </p:extLst>
  </p:cSld>
  <p:clrMapOvr>
    <a:masterClrMapping/>
  </p:clrMapOvr>
  <p:transition spd="slow">
    <p:spli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62C62FB-0AF6-4502-957A-EA166C091F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FE38228-0E36-4C86-BCEB-DD9517D7D9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C049489-F0B6-4F30-8440-FF6E62AEE3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2A7FFD-F8C0-47E3-B199-B79A3FB64B5C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17232836"/>
      </p:ext>
    </p:extLst>
  </p:cSld>
  <p:clrMapOvr>
    <a:masterClrMapping/>
  </p:clrMapOvr>
  <p:transition spd="slow">
    <p:spli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6413" y="762000"/>
            <a:ext cx="1370012" cy="49530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2741613" y="762000"/>
            <a:ext cx="3962400" cy="49530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62C62FB-0AF6-4502-957A-EA166C091F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FE38228-0E36-4C86-BCEB-DD9517D7D9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C049489-F0B6-4F30-8440-FF6E62AEE3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55374A-81A0-45C0-B838-F140FAEE00C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65779144"/>
      </p:ext>
    </p:extLst>
  </p:cSld>
  <p:clrMapOvr>
    <a:masterClrMapping/>
  </p:clrMapOvr>
  <p:transition spd="slow">
    <p:spli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31445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5611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2C62FB-0AF6-4502-957A-EA166C091F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E38228-0E36-4C86-BCEB-DD9517D7D9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049489-F0B6-4F30-8440-FF6E62AEE3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AA5984-9221-4133-9CE4-9DCB56CEF44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09809475"/>
      </p:ext>
    </p:extLst>
  </p:cSld>
  <p:clrMapOvr>
    <a:masterClrMapping/>
  </p:clrMapOvr>
  <p:transition spd="slow">
    <p:split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62C62FB-0AF6-4502-957A-EA166C091F03}"/>
              </a:ext>
            </a:extLst>
          </p:cNvPr>
          <p:cNvSpPr>
            <a:spLocks noGrp="1" noChangeArrowheads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FE38228-0E36-4C86-BCEB-DD9517D7D9FA}"/>
              </a:ext>
            </a:extLst>
          </p:cNvPr>
          <p:cNvSpPr>
            <a:spLocks noGrp="1" noChangeArrowheads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C049489-F0B6-4F30-8440-FF6E62AEE3C4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A3CA50-3C57-4BBC-ABC8-A9078D7A2CF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62457221"/>
      </p:ext>
    </p:extLst>
  </p:cSld>
  <p:clrMapOvr>
    <a:masterClrMapping/>
  </p:clrMapOvr>
  <p:transition spd="slow">
    <p:split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Droplets-SD-Title-R1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/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DA606D5-61B4-4B64-BFDE-A57C912A4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9A3196E-B4AA-4BA3-9AE0-F123838F9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ACF4DB7-25E5-4BF6-BC94-7139EAE8E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A853D-DDC1-41A9-A582-1628CC264F2C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4744678"/>
      </p:ext>
    </p:extLst>
  </p:cSld>
  <p:clrMapOvr>
    <a:masterClrMapping/>
  </p:clrMapOvr>
  <p:transition spd="slow">
    <p:split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Droplets-SD-Content-R1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B25BAC5-6D95-4ACD-82DA-E6755BA083E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F0C4287-FE8D-4893-8E0B-16A33637481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F9DD9CB-9C30-45FE-8B2A-D05E81389F7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AF995-1BA9-4C21-B9A9-65EAAA289380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93885262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Droplets-SD-Content-R1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28E17CA-40DE-4FB9-B5F9-7D4ACA6DD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51C9B4F-1D0B-4DB1-A9B4-214E85C79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A122915-7DF4-42EA-ADF2-10C006180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C1A64-508F-49C8-9D26-6ED3803A8DE1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15229976"/>
      </p:ext>
    </p:extLst>
  </p:cSld>
  <p:clrMapOvr>
    <a:masterClrMapping/>
  </p:clrMapOvr>
  <p:transition spd="slow">
    <p:split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Droplets-SD-Content-R1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E64A76EE-2D8F-42C7-BADA-5C57C19AC1A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477DA270-6ACE-46FA-9AD1-648FAE583D5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3FEE21B-8F8F-4EA3-BDE4-724481BBE8E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19332C-F820-4446-8C24-7717AE9E1E7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31931462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Droplets-SD-Content-R1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D3D4FA5C-804D-4811-B04D-6EDB644CCB1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9817D0D4-8699-4F4B-98C6-26FC7AA2A8D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99657E8F-74BA-4F8F-87C5-BB837630925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91CD8-E3A4-4C3B-98FA-D1CB6A8F1F3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10711522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Droplets-SD-Content-R1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A275B8C9-8141-4725-8618-BD2174FF6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88DC290A-6213-4BA4-87AE-B78503AFC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0FF56608-CE1B-47CA-B6FC-A4238B782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992949-E40F-40E6-997D-E9BE4103C080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61473889"/>
      </p:ext>
    </p:extLst>
  </p:cSld>
  <p:clrMapOvr>
    <a:masterClrMapping/>
  </p:clrMapOvr>
  <p:transition spd="slow">
    <p:split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Droplets-SD-Content-R1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59E78747-2C15-4BB2-AC5A-4A5C275B6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3A29267F-D16B-4D13-B010-16810A1EF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980A1AE6-0A30-47FC-99DC-E081DF6F2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1AC21B-9093-43B6-A6A1-343BF9CB847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49674051"/>
      </p:ext>
    </p:extLst>
  </p:cSld>
  <p:clrMapOvr>
    <a:masterClrMapping/>
  </p:clrMapOvr>
  <p:transition spd="slow">
    <p:split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Droplets-SD-Content-R1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37CC0670-F9B5-4535-998C-1FE03FAF45E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1C908FCD-A3D8-4203-ABE3-16065CC0FCC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369F9193-7B95-4028-866E-73A734DC29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26802-C742-4008-9E3C-9CDC5FCB5223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52315983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Droplets-SD-Content-R1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/>
              <a:t>按一下圖示以新增圖片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0AAC84BE-90D6-4597-BAEB-9A28CB5F9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043003A4-5ECD-4096-A448-F5B6764C0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5B9EDCD-5EE9-4EF4-8CF4-A4CA7BB1C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5A6E6-6691-4BCC-8223-CF953C18FE7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22974058"/>
      </p:ext>
    </p:extLst>
  </p:cSld>
  <p:clrMapOvr>
    <a:masterClrMapping/>
  </p:clrMapOvr>
  <p:transition spd="slow">
    <p:split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Droplets-SD-Content-R1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/>
              <a:t>按一下圖示以新增圖片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8BE9D994-F641-46D0-9A0E-B0C054A01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71AF9B26-3639-447C-B6D5-A4E2C76E7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734C1EFA-4F80-4D16-9672-85D69C9FE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FFABF-1EBE-4118-9B38-1AAE23547C3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72310790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Droplets-SD-Content-R1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9B281AEB-6E46-414C-9A4C-96D447F8C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B41B6184-B6BA-48A5-AA1A-2F8472D39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A1A3D65-DF3B-41E5-A438-6ADF8EBE9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F1C95-8529-481E-ADD6-709C8A2C2EB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80856265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 descr="Droplets-SD-Content-R1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0">
            <a:extLst>
              <a:ext uri="{FF2B5EF4-FFF2-40B4-BE49-F238E27FC236}">
                <a16:creationId xmlns:a16="http://schemas.microsoft.com/office/drawing/2014/main" id="{400C2280-F799-470F-A1D1-B9FAD184818F}"/>
              </a:ext>
            </a:extLst>
          </p:cNvPr>
          <p:cNvSpPr txBox="1"/>
          <p:nvPr/>
        </p:nvSpPr>
        <p:spPr>
          <a:xfrm>
            <a:off x="738188" y="887413"/>
            <a:ext cx="546100" cy="585787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sz="8000" dirty="0">
                <a:effectLst/>
              </a:rPr>
              <a:t>“</a:t>
            </a:r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48F13760-1832-4B35-9E35-D04228109574}"/>
              </a:ext>
            </a:extLst>
          </p:cNvPr>
          <p:cNvSpPr txBox="1"/>
          <p:nvPr/>
        </p:nvSpPr>
        <p:spPr>
          <a:xfrm>
            <a:off x="7850188" y="3119438"/>
            <a:ext cx="554037" cy="585787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>
              <a:defRPr/>
            </a:pPr>
            <a:r>
              <a:rPr lang="en-US" sz="8000" dirty="0"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98A64BBF-6A6A-4BCA-B20F-2332CEE4618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4B507124-C9D8-4A08-80CA-05B4D9CC106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FF305DF0-F6FA-4521-91EF-BF26E78A67C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C35E59-B77A-47F6-A6D9-CE56B3D9A5B0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49531546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Droplets-SD-Content-R1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8DAB9BCE-542E-4A4C-B91D-D3F17EA51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87F4BCCD-4547-4182-8E80-9E2DD7C66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8E6EF5D9-C522-4400-9694-13BFC14B6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6AF687-8A5E-4AF3-B190-430C7F264AA4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31745743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3" descr="Droplets-SD-Content-R1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4" name="Date Placeholder 2">
            <a:extLst>
              <a:ext uri="{FF2B5EF4-FFF2-40B4-BE49-F238E27FC236}">
                <a16:creationId xmlns:a16="http://schemas.microsoft.com/office/drawing/2014/main" id="{8225B2B9-6EC9-445A-8927-F708B20B95E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6" name="Footer Placeholder 3">
            <a:extLst>
              <a:ext uri="{FF2B5EF4-FFF2-40B4-BE49-F238E27FC236}">
                <a16:creationId xmlns:a16="http://schemas.microsoft.com/office/drawing/2014/main" id="{4CD73164-2512-4423-BBC0-B8B61C5D0B8F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8E7942A0-1176-436A-88EE-E005EEB36CF3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95F563-F532-45D2-8F78-25DA3E538F8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53668498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圖片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6" descr="Droplets-SD-Content-R1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TW" altLang="en-US" noProof="0"/>
              <a:t>按一下圖示以新增圖片</a:t>
            </a:r>
            <a:endParaRPr lang="en-US" noProof="0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TW" altLang="en-US" noProof="0"/>
              <a:t>按一下圖示以新增圖片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TW" altLang="en-US" noProof="0"/>
              <a:t>按一下圖示以新增圖片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3" name="Date Placeholder 2">
            <a:extLst>
              <a:ext uri="{FF2B5EF4-FFF2-40B4-BE49-F238E27FC236}">
                <a16:creationId xmlns:a16="http://schemas.microsoft.com/office/drawing/2014/main" id="{3832A391-B767-43D8-8518-1315AA54A280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20E9BBA4-065A-4837-9307-644BF9BC2DCF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FC8ACEE4-1275-4748-85B5-F195854F6BCD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7CAD4-E954-4B00-8953-D8202B50FD94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03283118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Droplets-SD-Content-R1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3D4540B-C221-4D81-AC47-1E7AC33318D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29A9814-87B8-4402-945E-A300143D0E6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84D355-8EF8-4833-83C4-062474180EF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5DCDC-8AFD-459D-BC8A-E1529E855AF6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23149309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Droplets-SD-Content-R1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37BDF71-17DF-4F4C-A815-C0BE4DAB9CF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19A2890-719E-47EA-9B50-C18B6D09CE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ADB04CD-BC8E-4DBC-B65D-577232C1205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D431A-9C36-48F7-A752-4362523A06E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63392641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31445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5611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27942-D2D7-4B14-BC5C-2D9AF2F093B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23022793"/>
      </p:ext>
    </p:extLst>
  </p:cSld>
  <p:clrMapOvr>
    <a:masterClrMapping/>
  </p:clrMapOvr>
  <p:transition spd="slow">
    <p:spli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741613" y="762000"/>
            <a:ext cx="5484812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41613" y="1828800"/>
            <a:ext cx="5484812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462C62FB-0AF6-4502-957A-EA166C091F0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5886450"/>
            <a:ext cx="17526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79551B"/>
                </a:solidFill>
                <a:latin typeface="+mn-lt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2581" name="Rectangle 5">
            <a:extLst>
              <a:ext uri="{FF2B5EF4-FFF2-40B4-BE49-F238E27FC236}">
                <a16:creationId xmlns:a16="http://schemas.microsoft.com/office/drawing/2014/main" id="{5FE38228-0E36-4C86-BCEB-DD9517D7D9F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5886450"/>
            <a:ext cx="28956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79551B"/>
                </a:solidFill>
                <a:latin typeface="+mn-lt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2582" name="Rectangle 6">
            <a:extLst>
              <a:ext uri="{FF2B5EF4-FFF2-40B4-BE49-F238E27FC236}">
                <a16:creationId xmlns:a16="http://schemas.microsoft.com/office/drawing/2014/main" id="{3C049489-F0B6-4F30-8440-FF6E62AEE3C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77000" y="5886450"/>
            <a:ext cx="17526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79551B"/>
                </a:solidFill>
                <a:latin typeface="Palatino Linotype" panose="02040502050505030304" pitchFamily="18" charset="0"/>
              </a:defRPr>
            </a:lvl1pPr>
          </a:lstStyle>
          <a:p>
            <a:pPr>
              <a:defRPr/>
            </a:pPr>
            <a:fld id="{55F7AA89-8053-46DA-8577-C92DD2140A41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350" r:id="rId1"/>
    <p:sldLayoutId id="2147485337" r:id="rId2"/>
    <p:sldLayoutId id="2147485338" r:id="rId3"/>
    <p:sldLayoutId id="2147485339" r:id="rId4"/>
    <p:sldLayoutId id="2147485340" r:id="rId5"/>
    <p:sldLayoutId id="2147485341" r:id="rId6"/>
    <p:sldLayoutId id="2147485342" r:id="rId7"/>
    <p:sldLayoutId id="2147485343" r:id="rId8"/>
    <p:sldLayoutId id="2147485344" r:id="rId9"/>
    <p:sldLayoutId id="2147485345" r:id="rId10"/>
    <p:sldLayoutId id="2147485346" r:id="rId11"/>
    <p:sldLayoutId id="2147485347" r:id="rId12"/>
    <p:sldLayoutId id="2147485348" r:id="rId13"/>
  </p:sldLayoutIdLst>
  <p:transition spd="slow">
    <p:split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79551B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79551B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79551B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79551B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BECF5"/>
            </a:gs>
            <a:gs pos="100000">
              <a:srgbClr val="73ABD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619125"/>
            <a:ext cx="7772400" cy="15954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366963"/>
            <a:ext cx="7772400" cy="3424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450" y="58832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83275"/>
            <a:ext cx="500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113" y="5883275"/>
            <a:ext cx="5730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F5F744D-A074-47FE-9652-308D70208FC6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51" r:id="rId1"/>
    <p:sldLayoutId id="2147485352" r:id="rId2"/>
    <p:sldLayoutId id="2147485353" r:id="rId3"/>
    <p:sldLayoutId id="2147485354" r:id="rId4"/>
    <p:sldLayoutId id="2147485355" r:id="rId5"/>
    <p:sldLayoutId id="2147485356" r:id="rId6"/>
    <p:sldLayoutId id="2147485357" r:id="rId7"/>
    <p:sldLayoutId id="2147485358" r:id="rId8"/>
    <p:sldLayoutId id="2147485359" r:id="rId9"/>
    <p:sldLayoutId id="2147485360" r:id="rId10"/>
    <p:sldLayoutId id="2147485361" r:id="rId11"/>
    <p:sldLayoutId id="2147485362" r:id="rId12"/>
    <p:sldLayoutId id="2147485363" r:id="rId13"/>
    <p:sldLayoutId id="2147485364" r:id="rId14"/>
    <p:sldLayoutId id="2147485365" r:id="rId15"/>
    <p:sldLayoutId id="2147485366" r:id="rId16"/>
    <p:sldLayoutId id="2147485367" r:id="rId17"/>
    <p:sldLayoutId id="2147485349" r:id="rId18"/>
  </p:sldLayoutIdLst>
  <p:transition spd="slow">
    <p:split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fontAlgn="base">
        <a:lnSpc>
          <a:spcPct val="90000"/>
        </a:lnSpc>
        <a:spcBef>
          <a:spcPct val="0"/>
        </a:spcBef>
        <a:spcAft>
          <a:spcPct val="0"/>
        </a:spcAft>
        <a:defRPr sz="36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2pPr>
      <a:lvl3pPr algn="ctr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3pPr>
      <a:lvl4pPr algn="ctr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4pPr>
      <a:lvl5pPr algn="ctr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9pPr>
    </p:titleStyle>
    <p:bodyStyle>
      <a:lvl1pPr marL="228600" indent="-228600" algn="l" rtl="0" fontAlgn="base">
        <a:lnSpc>
          <a:spcPct val="120000"/>
        </a:lnSpc>
        <a:spcBef>
          <a:spcPts val="1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2000" kern="1200" cap="all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120000"/>
        </a:lnSpc>
        <a:spcBef>
          <a:spcPts val="5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kern="1200" cap="all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120000"/>
        </a:lnSpc>
        <a:spcBef>
          <a:spcPts val="5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1600" kern="1200" cap="all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120000"/>
        </a:lnSpc>
        <a:spcBef>
          <a:spcPts val="5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1400" kern="1200" cap="all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120000"/>
        </a:lnSpc>
        <a:spcBef>
          <a:spcPts val="5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1400" kern="1200" cap="all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is.ncu.edu.tw/Course/main/news/announce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english.ncu.edu.tw/index.php/undergraduate/curriculum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pdc.adm.ncu.edu.tw/Register/xdiscip/static/doc/Q&amp;A.pdf" TargetMode="Externa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tehsuan@cc.ncu.edu.tw" TargetMode="Externa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english.ncu.edu.tw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://ncufresh.ncu.edu.tw/" TargetMode="External"/><Relationship Id="rId5" Type="http://schemas.openxmlformats.org/officeDocument/2006/relationships/hyperlink" Target="https://english.ncu.edu.tw/index.php/undergraduate/student-services/" TargetMode="External"/><Relationship Id="rId4" Type="http://schemas.openxmlformats.org/officeDocument/2006/relationships/hyperlink" Target="https://english.ncu.edu.tw/index.php/undergraduate/graduation-requirement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F524B1E0-F24B-4E72-B3E1-5F9A6673597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125538"/>
            <a:ext cx="8229600" cy="17367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中央大學英美語文學系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536BA960-06C5-4AA0-8F65-4A9C2AD0C32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31913" y="3141663"/>
            <a:ext cx="6400800" cy="1752600"/>
          </a:xfrm>
        </p:spPr>
        <p:txBody>
          <a:bodyPr/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en-US" altLang="zh-TW" sz="3600" dirty="0" smtClean="0">
                <a:latin typeface="Times New Roman" pitchFamily="18" charset="0"/>
                <a:ea typeface="標楷體" pitchFamily="65" charset="-120"/>
              </a:rPr>
              <a:t>113</a:t>
            </a:r>
            <a:r>
              <a:rPr lang="zh-TW" altLang="en-US" sz="3600" dirty="0" smtClean="0">
                <a:latin typeface="Times New Roman" pitchFamily="18" charset="0"/>
                <a:ea typeface="標楷體" pitchFamily="65" charset="-120"/>
              </a:rPr>
              <a:t>學年</a:t>
            </a:r>
            <a:r>
              <a:rPr lang="zh-TW" altLang="en-US" sz="3600" dirty="0">
                <a:latin typeface="Times New Roman" pitchFamily="18" charset="0"/>
                <a:ea typeface="標楷體" pitchFamily="65" charset="-120"/>
              </a:rPr>
              <a:t>度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zh-TW" altLang="en-US" sz="3600" dirty="0">
                <a:latin typeface="Times New Roman" pitchFamily="18" charset="0"/>
                <a:ea typeface="標楷體" pitchFamily="65" charset="-120"/>
              </a:rPr>
              <a:t>新生輔導說明會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en-US" altLang="zh-TW" dirty="0" smtClean="0">
                <a:latin typeface="Times New Roman" pitchFamily="18" charset="0"/>
                <a:ea typeface="標楷體" pitchFamily="65" charset="-120"/>
              </a:rPr>
              <a:t>2024.09.03</a:t>
            </a:r>
            <a:endParaRPr lang="en-US" altLang="zh-TW" dirty="0">
              <a:latin typeface="Times New Roman" pitchFamily="18" charset="0"/>
              <a:ea typeface="標楷體" pitchFamily="65" charset="-120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endParaRPr lang="en-US" altLang="zh-TW" dirty="0">
              <a:latin typeface="Times New Roman" pitchFamily="18" charset="0"/>
              <a:ea typeface="標楷體" pitchFamily="65" charset="-120"/>
            </a:endParaRP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標題 1">
            <a:extLst>
              <a:ext uri="{FF2B5EF4-FFF2-40B4-BE49-F238E27FC236}">
                <a16:creationId xmlns:a16="http://schemas.microsoft.com/office/drawing/2014/main" id="{5104E6D1-A37F-4083-9C63-F6F05D8DD2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應修課程類別</a:t>
            </a:r>
          </a:p>
        </p:txBody>
      </p:sp>
      <p:graphicFrame>
        <p:nvGraphicFramePr>
          <p:cNvPr id="16" name="內容版面配置區 15">
            <a:extLst>
              <a:ext uri="{FF2B5EF4-FFF2-40B4-BE49-F238E27FC236}">
                <a16:creationId xmlns:a16="http://schemas.microsoft.com/office/drawing/2014/main" id="{277CC436-1116-4FCC-A8CF-BCEE2CB8D682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805349964"/>
              </p:ext>
            </p:extLst>
          </p:nvPr>
        </p:nvGraphicFramePr>
        <p:xfrm>
          <a:off x="685800" y="2366963"/>
          <a:ext cx="7772400" cy="3424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5604" name="投影片編號版面配置區 3"/>
          <p:cNvSpPr>
            <a:spLocks noGrp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fld id="{C43CE0CC-5CEB-4B6A-AA84-9BA649282D7C}" type="slidenum">
              <a:rPr lang="zh-TW" altLang="en-US" sz="10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zh-TW" sz="10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37FA78BC-2390-479A-96A4-BAFA64268E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188913"/>
            <a:ext cx="8243887" cy="79216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000">
                <a:latin typeface="Times New Roman" panose="02020603050405020304" pitchFamily="18" charset="0"/>
                <a:ea typeface="標楷體" panose="03000509000000000000" pitchFamily="65" charset="-120"/>
              </a:rPr>
              <a:t>新生必修科目</a:t>
            </a:r>
          </a:p>
        </p:txBody>
      </p:sp>
      <p:sp>
        <p:nvSpPr>
          <p:cNvPr id="26627" name="Rectangle 6">
            <a:extLst>
              <a:ext uri="{FF2B5EF4-FFF2-40B4-BE49-F238E27FC236}">
                <a16:creationId xmlns:a16="http://schemas.microsoft.com/office/drawing/2014/main" id="{D8A453C2-9F45-4B7F-8A78-49E1827EE29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341438"/>
            <a:ext cx="8362950" cy="4456112"/>
          </a:xfrm>
        </p:spPr>
        <p:txBody>
          <a:bodyPr/>
          <a:lstStyle/>
          <a:p>
            <a:pPr marL="609600" indent="-609600" fontAlgn="auto">
              <a:spcAft>
                <a:spcPts val="0"/>
              </a:spcAft>
              <a:defRPr/>
            </a:pPr>
            <a:r>
              <a:rPr lang="zh-TW" altLang="en-US">
                <a:latin typeface="Times New Roman" panose="02020603050405020304" pitchFamily="18" charset="0"/>
                <a:ea typeface="標楷體" panose="03000509000000000000" pitchFamily="65" charset="-120"/>
              </a:rPr>
              <a:t>詳見必修科目表</a:t>
            </a:r>
            <a:r>
              <a:rPr lang="en-US" altLang="zh-TW">
                <a:latin typeface="Times New Roman" panose="02020603050405020304" pitchFamily="18" charset="0"/>
                <a:ea typeface="標楷體" panose="03000509000000000000" pitchFamily="65" charset="-120"/>
              </a:rPr>
              <a:t>(</a:t>
            </a:r>
            <a:r>
              <a:rPr lang="zh-TW" altLang="en-US">
                <a:latin typeface="Times New Roman" panose="02020603050405020304" pitchFamily="18" charset="0"/>
                <a:ea typeface="標楷體" panose="03000509000000000000" pitchFamily="65" charset="-120"/>
              </a:rPr>
              <a:t>附件一</a:t>
            </a:r>
            <a:r>
              <a:rPr lang="en-US" altLang="zh-TW">
                <a:latin typeface="Times New Roman" panose="02020603050405020304" pitchFamily="18" charset="0"/>
                <a:ea typeface="標楷體" panose="03000509000000000000" pitchFamily="65" charset="-120"/>
              </a:rPr>
              <a:t>)</a:t>
            </a:r>
            <a:r>
              <a:rPr lang="zh-TW" altLang="en-US">
                <a:latin typeface="Times New Roman" panose="02020603050405020304" pitchFamily="18" charset="0"/>
                <a:ea typeface="標楷體" panose="03000509000000000000" pitchFamily="65" charset="-120"/>
              </a:rPr>
              <a:t>，包含</a:t>
            </a:r>
            <a:r>
              <a:rPr lang="en-US" altLang="zh-TW">
                <a:latin typeface="Times New Roman" panose="02020603050405020304" pitchFamily="18" charset="0"/>
                <a:ea typeface="標楷體" panose="03000509000000000000" pitchFamily="65" charset="-120"/>
              </a:rPr>
              <a:t>:</a:t>
            </a:r>
          </a:p>
          <a:p>
            <a:pPr marL="609600" indent="-609600" fontAlgn="auto">
              <a:spcAft>
                <a:spcPts val="0"/>
              </a:spcAft>
              <a:defRPr/>
            </a:pPr>
            <a:r>
              <a:rPr lang="zh-TW" altLang="en-US" sz="1600">
                <a:latin typeface="新細明體" panose="02020500000000000000" pitchFamily="18" charset="-120"/>
              </a:rPr>
              <a:t>★</a:t>
            </a:r>
            <a:r>
              <a:rPr lang="zh-TW" altLang="en-US" sz="1600">
                <a:latin typeface="Times New Roman" panose="02020603050405020304" pitchFamily="18" charset="0"/>
                <a:ea typeface="標楷體" panose="03000509000000000000" pitchFamily="65" charset="-120"/>
              </a:rPr>
              <a:t>下表</a:t>
            </a:r>
            <a:r>
              <a:rPr lang="en-US" altLang="zh-TW" sz="1600">
                <a:latin typeface="Times New Roman" panose="02020603050405020304" pitchFamily="18" charset="0"/>
                <a:ea typeface="標楷體" panose="03000509000000000000" pitchFamily="65" charset="-120"/>
              </a:rPr>
              <a:t>(</a:t>
            </a:r>
            <a:r>
              <a:rPr lang="zh-TW" altLang="en-US" sz="1600">
                <a:latin typeface="Times New Roman" panose="02020603050405020304" pitchFamily="18" charset="0"/>
                <a:ea typeface="標楷體" panose="03000509000000000000" pitchFamily="65" charset="-120"/>
              </a:rPr>
              <a:t> </a:t>
            </a:r>
            <a:r>
              <a:rPr lang="en-US" altLang="zh-TW" sz="1600">
                <a:latin typeface="Times New Roman" panose="02020603050405020304" pitchFamily="18" charset="0"/>
                <a:ea typeface="標楷體" panose="03000509000000000000" pitchFamily="65" charset="-120"/>
              </a:rPr>
              <a:t>)</a:t>
            </a:r>
            <a:r>
              <a:rPr lang="zh-TW" altLang="en-US" sz="1600">
                <a:latin typeface="Times New Roman" panose="02020603050405020304" pitchFamily="18" charset="0"/>
                <a:ea typeface="標楷體" panose="03000509000000000000" pitchFamily="65" charset="-120"/>
              </a:rPr>
              <a:t>內標示為學分數</a:t>
            </a:r>
            <a:endParaRPr lang="en-US" altLang="zh-TW" sz="160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marL="609600" indent="-609600" fontAlgn="auto">
              <a:spcAft>
                <a:spcPts val="0"/>
              </a:spcAft>
              <a:defRPr/>
            </a:pPr>
            <a:endParaRPr lang="en-US" altLang="zh-TW"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graphicFrame>
        <p:nvGraphicFramePr>
          <p:cNvPr id="24659" name="Group 83">
            <a:extLst>
              <a:ext uri="{FF2B5EF4-FFF2-40B4-BE49-F238E27FC236}">
                <a16:creationId xmlns:a16="http://schemas.microsoft.com/office/drawing/2014/main" id="{0F150FA5-2531-4290-BC86-66911BC5145F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56772124"/>
              </p:ext>
            </p:extLst>
          </p:nvPr>
        </p:nvGraphicFramePr>
        <p:xfrm>
          <a:off x="1258888" y="2205038"/>
          <a:ext cx="7489825" cy="4459288"/>
        </p:xfrm>
        <a:graphic>
          <a:graphicData uri="http://schemas.openxmlformats.org/drawingml/2006/table">
            <a:tbl>
              <a:tblPr/>
              <a:tblGrid>
                <a:gridCol w="1081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9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9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401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92989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畢業學分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(128) </a:t>
                      </a:r>
                      <a:endParaRPr kumimoji="1" lang="zh-TW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T="45699" marB="456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必修科目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(103) </a:t>
                      </a:r>
                      <a:endParaRPr kumimoji="1" lang="zh-TW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E83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共同必修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(19) </a:t>
                      </a:r>
                      <a:endParaRPr kumimoji="1" lang="zh-TW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90000" marR="90000" marT="46779" marB="4677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D1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國文</a:t>
                      </a:r>
                      <a:r>
                        <a:rPr kumimoji="1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(5,</a:t>
                      </a: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 </a:t>
                      </a:r>
                      <a:r>
                        <a:rPr kumimoji="1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3+2</a:t>
                      </a: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學分</a:t>
                      </a:r>
                      <a:r>
                        <a:rPr kumimoji="1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外文</a:t>
                      </a:r>
                      <a:r>
                        <a:rPr kumimoji="1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(3*2</a:t>
                      </a: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門</a:t>
                      </a:r>
                      <a:r>
                        <a:rPr kumimoji="1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    ※</a:t>
                      </a: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外文</a:t>
                      </a:r>
                      <a:r>
                        <a:rPr kumimoji="1" lang="zh-TW" altLang="en-US" sz="16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需選修本系</a:t>
                      </a: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的任何課程</a:t>
                      </a:r>
                      <a:r>
                        <a:rPr kumimoji="1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2</a:t>
                      </a: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門課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體育</a:t>
                      </a:r>
                      <a:r>
                        <a:rPr kumimoji="1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(5</a:t>
                      </a: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學期</a:t>
                      </a:r>
                      <a:r>
                        <a:rPr kumimoji="1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通識</a:t>
                      </a:r>
                      <a:r>
                        <a:rPr kumimoji="1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/</a:t>
                      </a: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核心</a:t>
                      </a:r>
                      <a:r>
                        <a:rPr kumimoji="1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(14)</a:t>
                      </a: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等</a:t>
                      </a:r>
                      <a:endParaRPr kumimoji="1" lang="en-US" altLang="zh-TW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    </a:t>
                      </a:r>
                      <a:r>
                        <a:rPr kumimoji="1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※</a:t>
                      </a: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核心四大領域至少修習一個領域</a:t>
                      </a:r>
                      <a:endParaRPr kumimoji="1" lang="en-US" altLang="zh-TW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90000" marR="90000" marT="46779" marB="4677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27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系訂必修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(</a:t>
                      </a:r>
                      <a:r>
                        <a:rPr kumimoji="1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78+6) </a:t>
                      </a:r>
                      <a:r>
                        <a:rPr kumimoji="1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/>
                      </a:r>
                      <a:br>
                        <a:rPr kumimoji="1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</a:br>
                      <a:r>
                        <a:rPr kumimoji="1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共計修習</a:t>
                      </a:r>
                      <a:endParaRPr kumimoji="1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英文系課程</a:t>
                      </a:r>
                      <a:r>
                        <a:rPr kumimoji="1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84</a:t>
                      </a:r>
                      <a:r>
                        <a:rPr kumimoji="1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學分</a:t>
                      </a:r>
                    </a:p>
                  </a:txBody>
                  <a:tcPr marL="90000" marR="90000" marT="46779" marB="4677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D1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語言訓練類</a:t>
                      </a:r>
                      <a:r>
                        <a:rPr kumimoji="1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(30)</a:t>
                      </a:r>
                      <a:endParaRPr kumimoji="1" lang="zh-TW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90000" marR="90000" marT="46779" marB="4677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85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專業學科類</a:t>
                      </a:r>
                      <a:r>
                        <a:rPr kumimoji="1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(48)</a:t>
                      </a:r>
                      <a:endParaRPr kumimoji="1" lang="zh-TW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90000" marR="90000" marT="46779" marB="4677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58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外文</a:t>
                      </a:r>
                      <a:r>
                        <a:rPr kumimoji="1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(6)</a:t>
                      </a:r>
                      <a:endParaRPr kumimoji="1" lang="zh-TW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90000" marR="90000" marT="46779" marB="4677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429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選修學分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(25) </a:t>
                      </a:r>
                      <a:endParaRPr kumimoji="1" lang="zh-TW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90000" marR="90000" marT="46779" marB="4677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E83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可選英文系或他系課程</a:t>
                      </a:r>
                      <a:r>
                        <a:rPr kumimoji="1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不含體育</a:t>
                      </a:r>
                      <a:r>
                        <a:rPr kumimoji="1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/</a:t>
                      </a: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軍訓課程</a:t>
                      </a:r>
                      <a:r>
                        <a:rPr kumimoji="1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)</a:t>
                      </a:r>
                    </a:p>
                  </a:txBody>
                  <a:tcPr marL="90000" marR="90000" marT="46779" marB="4677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6650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fld id="{FCEEE4E4-316B-4701-A157-84B63117405A}" type="slidenum">
              <a:rPr lang="zh-TW" altLang="en-US" sz="1100">
                <a:solidFill>
                  <a:srgbClr val="D38E27"/>
                </a:solidFill>
                <a:latin typeface="Arial" panose="020B0604020202020204" pitchFamily="34" charset="0"/>
              </a:rPr>
              <a:pPr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zh-TW" sz="1100">
              <a:solidFill>
                <a:srgbClr val="D38E27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B798584C-7DA3-40AF-95AF-49A822DC39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330200"/>
            <a:ext cx="8096250" cy="104933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zh-TW" altLang="zh-TW" sz="4000"/>
              <a:t>「</a:t>
            </a:r>
            <a:r>
              <a:rPr lang="zh-TW" altLang="en-US" sz="4000">
                <a:latin typeface="Times New Roman" panose="02020603050405020304" pitchFamily="18" charset="0"/>
                <a:ea typeface="標楷體" panose="03000509000000000000" pitchFamily="65" charset="-120"/>
              </a:rPr>
              <a:t>共同必修</a:t>
            </a:r>
            <a:r>
              <a:rPr lang="zh-TW" altLang="zh-TW" sz="4000"/>
              <a:t>」</a:t>
            </a:r>
            <a:r>
              <a:rPr lang="zh-TW" altLang="en-US" sz="4000">
                <a:latin typeface="Times New Roman" panose="02020603050405020304" pitchFamily="18" charset="0"/>
                <a:ea typeface="標楷體" panose="03000509000000000000" pitchFamily="65" charset="-120"/>
              </a:rPr>
              <a:t>課程注意事項</a:t>
            </a:r>
            <a:endParaRPr lang="en-US" altLang="zh-TW" sz="4000"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sp>
        <p:nvSpPr>
          <p:cNvPr id="28675" name="投影片編號版面配置區 5"/>
          <p:cNvSpPr>
            <a:spLocks noGrp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fld id="{68C12D2C-CD09-403E-8D27-A269CDF9163A}" type="slidenum">
              <a:rPr lang="zh-TW" altLang="en-US" sz="1100">
                <a:solidFill>
                  <a:srgbClr val="D38E27"/>
                </a:solidFill>
                <a:latin typeface="Arial" panose="020B0604020202020204" pitchFamily="34" charset="0"/>
              </a:rPr>
              <a:pPr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zh-TW" sz="1100">
              <a:solidFill>
                <a:srgbClr val="D38E27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EADCADC2-7716-47D9-AB14-658D9A2E00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1380233"/>
              </p:ext>
            </p:extLst>
          </p:nvPr>
        </p:nvGraphicFramePr>
        <p:xfrm>
          <a:off x="900113" y="1379538"/>
          <a:ext cx="7488237" cy="4681538"/>
        </p:xfrm>
        <a:graphic>
          <a:graphicData uri="http://schemas.openxmlformats.org/drawingml/2006/table">
            <a:tbl>
              <a:tblPr/>
              <a:tblGrid>
                <a:gridCol w="993775">
                  <a:extLst>
                    <a:ext uri="{9D8B030D-6E8A-4147-A177-3AD203B41FA5}">
                      <a16:colId xmlns:a16="http://schemas.microsoft.com/office/drawing/2014/main" val="984697243"/>
                    </a:ext>
                  </a:extLst>
                </a:gridCol>
                <a:gridCol w="6494462">
                  <a:extLst>
                    <a:ext uri="{9D8B030D-6E8A-4147-A177-3AD203B41FA5}">
                      <a16:colId xmlns:a16="http://schemas.microsoft.com/office/drawing/2014/main" val="1080219239"/>
                    </a:ext>
                  </a:extLst>
                </a:gridCol>
              </a:tblGrid>
              <a:tr h="1422400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國  文</a:t>
                      </a:r>
                      <a:endParaRPr kumimoji="0" lang="en-US" altLang="zh-TW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(5</a:t>
                      </a:r>
                      <a:r>
                        <a:rPr kumimoji="0" lang="zh-TW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學分</a:t>
                      </a:r>
                      <a:r>
                        <a:rPr kumimoji="0" lang="en-US" altLang="zh-TW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105</a:t>
                      </a:r>
                      <a:r>
                        <a:rPr kumimoji="0" lang="zh-TW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學年度起</a:t>
                      </a:r>
                      <a:endParaRPr kumimoji="0" lang="en-US" altLang="zh-TW" sz="10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marL="91450" marR="91450" marT="45703" marB="457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BA0"/>
                    </a:solidFill>
                  </a:tcPr>
                </a:tc>
                <a:tc>
                  <a:txBody>
                    <a:bodyPr/>
                    <a:lstStyle>
                      <a:lvl1pPr marL="2857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285750" marR="0" lvl="0" indent="-285750" algn="l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</a:pPr>
                      <a:r>
                        <a:rPr kumimoji="0" lang="zh-TW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修習</a:t>
                      </a:r>
                      <a:r>
                        <a:rPr kumimoji="0" lang="en-US" altLang="zh-TW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</a:t>
                      </a:r>
                      <a:r>
                        <a:rPr kumimoji="0" lang="zh-TW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門課</a:t>
                      </a:r>
                      <a:r>
                        <a:rPr kumimoji="0" lang="en-US" altLang="zh-TW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:</a:t>
                      </a:r>
                      <a:r>
                        <a:rPr kumimoji="0" lang="zh-TW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 大一國文專業課程</a:t>
                      </a:r>
                      <a:r>
                        <a:rPr kumimoji="0" lang="en-US" altLang="zh-TW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(3</a:t>
                      </a:r>
                      <a:r>
                        <a:rPr kumimoji="0" lang="zh-TW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學分</a:t>
                      </a:r>
                      <a:r>
                        <a:rPr kumimoji="0" lang="en-US" altLang="zh-TW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kumimoji="0" lang="zh-TW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及中文寫作</a:t>
                      </a:r>
                      <a:r>
                        <a:rPr kumimoji="0" lang="en-US" altLang="zh-TW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(2</a:t>
                      </a:r>
                      <a:r>
                        <a:rPr kumimoji="0" lang="zh-TW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學分</a:t>
                      </a:r>
                      <a:r>
                        <a:rPr kumimoji="0" lang="en-US" altLang="zh-TW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)</a:t>
                      </a:r>
                    </a:p>
                    <a:p>
                      <a:pPr marL="285750" marR="0" lvl="0" indent="-285750" algn="l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</a:pPr>
                      <a:r>
                        <a:rPr kumimoji="0" lang="zh-TW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本系是</a:t>
                      </a:r>
                      <a:r>
                        <a:rPr kumimoji="0" lang="en-US" altLang="zh-TW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C</a:t>
                      </a:r>
                      <a:r>
                        <a:rPr kumimoji="0" lang="zh-TW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時段</a:t>
                      </a:r>
                      <a:r>
                        <a:rPr kumimoji="0" lang="en-US" altLang="zh-TW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:</a:t>
                      </a:r>
                      <a:br>
                        <a:rPr kumimoji="0" lang="en-US" altLang="zh-TW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</a:br>
                      <a:r>
                        <a:rPr kumimoji="0" lang="zh-TW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    上學期</a:t>
                      </a:r>
                      <a:r>
                        <a:rPr kumimoji="0" lang="en-US" altLang="zh-TW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:</a:t>
                      </a:r>
                      <a:r>
                        <a:rPr kumimoji="0" lang="zh-TW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 經典閱讀</a:t>
                      </a:r>
                      <a:r>
                        <a:rPr kumimoji="0" lang="en-US" altLang="zh-TW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~</a:t>
                      </a:r>
                      <a:r>
                        <a:rPr kumimoji="0" lang="zh-TW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上課時間週四</a:t>
                      </a:r>
                      <a:r>
                        <a:rPr kumimoji="0" lang="en-US" altLang="zh-TW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34</a:t>
                      </a:r>
                      <a:r>
                        <a:rPr kumimoji="0" lang="zh-TW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節、週二</a:t>
                      </a:r>
                      <a:r>
                        <a:rPr kumimoji="0" lang="en-US" altLang="zh-TW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</a:t>
                      </a:r>
                      <a:r>
                        <a:rPr kumimoji="0" lang="zh-TW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節。</a:t>
                      </a:r>
                      <a:r>
                        <a:rPr kumimoji="0" lang="en-US" altLang="zh-TW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/>
                      </a:r>
                      <a:br>
                        <a:rPr kumimoji="0" lang="en-US" altLang="zh-TW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</a:br>
                      <a:r>
                        <a:rPr kumimoji="0" lang="zh-TW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    下學期</a:t>
                      </a:r>
                      <a:r>
                        <a:rPr kumimoji="0" lang="en-US" altLang="zh-TW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:</a:t>
                      </a:r>
                      <a:r>
                        <a:rPr kumimoji="0" lang="zh-TW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 中文寫作</a:t>
                      </a:r>
                      <a:r>
                        <a:rPr kumimoji="0" lang="en-US" altLang="zh-TW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~</a:t>
                      </a:r>
                      <a:r>
                        <a:rPr kumimoji="0" lang="zh-TW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上課時間週四</a:t>
                      </a:r>
                      <a:r>
                        <a:rPr kumimoji="0" lang="en-US" altLang="zh-TW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34</a:t>
                      </a:r>
                      <a:r>
                        <a:rPr kumimoji="0" lang="zh-TW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節</a:t>
                      </a:r>
                      <a:endParaRPr kumimoji="0" lang="en-US" altLang="zh-TW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  <a:p>
                      <a:pPr marL="285750" marR="0" lvl="0" indent="-285750" algn="l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</a:pPr>
                      <a:endParaRPr kumimoji="0" lang="en-US" altLang="zh-TW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  <a:p>
                      <a:pPr marL="285750" marR="0" lvl="0" indent="-285750" algn="l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</a:pPr>
                      <a:r>
                        <a:rPr kumimoji="0" lang="zh-TW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僑生修習</a:t>
                      </a:r>
                      <a:r>
                        <a:rPr kumimoji="0" lang="zh-TW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「</a:t>
                      </a:r>
                      <a:r>
                        <a:rPr kumimoji="0" lang="zh-TW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僑生國文</a:t>
                      </a:r>
                      <a:r>
                        <a:rPr kumimoji="0" lang="zh-TW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」</a:t>
                      </a:r>
                      <a:r>
                        <a:rPr kumimoji="0" lang="en-US" altLang="zh-TW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kumimoji="0" lang="zh-TW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一學年</a:t>
                      </a:r>
                      <a:r>
                        <a:rPr kumimoji="0" lang="en-US" altLang="zh-TW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r>
                        <a:rPr kumimoji="0" lang="zh-TW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學分</a:t>
                      </a:r>
                      <a:r>
                        <a:rPr kumimoji="0" lang="en-US" altLang="zh-TW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kumimoji="0" lang="zh-TW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，不需修大一國文中文寫作課程。</a:t>
                      </a:r>
                      <a:endParaRPr kumimoji="0" lang="zh-TW" alt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marL="91450" marR="91450" marT="45703" marB="457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B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9994370"/>
                  </a:ext>
                </a:extLst>
              </a:tr>
              <a:tr h="1185863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外  文</a:t>
                      </a:r>
                      <a:endParaRPr kumimoji="0" lang="en-US" altLang="zh-TW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(6</a:t>
                      </a: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學分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)</a:t>
                      </a:r>
                      <a:endParaRPr kumimoji="0" lang="zh-TW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marL="91450" marR="91450" marT="45703" marB="457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BA0"/>
                    </a:solidFill>
                  </a:tcPr>
                </a:tc>
                <a:tc>
                  <a:txBody>
                    <a:bodyPr/>
                    <a:lstStyle>
                      <a:lvl1pPr marL="381000" indent="-3810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381000" marR="0" lvl="0" indent="-381000" algn="l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須選修習</a:t>
                      </a:r>
                      <a:r>
                        <a:rPr kumimoji="0" lang="zh-TW" altLang="en-US" sz="14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英文系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開設的任何課程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(6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學分</a:t>
                      </a:r>
                      <a:r>
                        <a:rPr kumimoji="0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) </a:t>
                      </a:r>
                      <a:endParaRPr kumimoji="0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  <a:p>
                      <a:pPr marL="381000" marR="0" lvl="0" indent="-381000" algn="l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本系學生</a:t>
                      </a:r>
                      <a:r>
                        <a:rPr kumimoji="0" lang="zh-TW" altLang="en-US" sz="14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不需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參加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微軟正黑體" panose="020B0604030504040204" pitchFamily="34" charset="-120"/>
                        </a:rPr>
                        <a:t>「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大一英文能力測驗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微軟正黑體" panose="020B0604030504040204" pitchFamily="34" charset="-120"/>
                        </a:rPr>
                        <a:t>」</a:t>
                      </a:r>
                      <a:endParaRPr kumimoji="0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微軟正黑體" panose="020B0604030504040204" pitchFamily="34" charset="-120"/>
                      </a:endParaRPr>
                    </a:p>
                    <a:p>
                      <a:pPr marL="381000" marR="0" lvl="0" indent="-381000" algn="l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本系學生畢業前</a:t>
                      </a:r>
                      <a:r>
                        <a:rPr kumimoji="0" lang="zh-TW" altLang="en-US" sz="14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不需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參加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微軟正黑體" panose="020B0604030504040204" pitchFamily="34" charset="-120"/>
                        </a:rPr>
                        <a:t>「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英文能力鑑定考試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微軟正黑體" panose="020B0604030504040204" pitchFamily="34" charset="-120"/>
                        </a:rPr>
                        <a:t>」</a:t>
                      </a:r>
                      <a:endParaRPr kumimoji="0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微軟正黑體" panose="020B0604030504040204" pitchFamily="34" charset="-120"/>
                      </a:endParaRPr>
                    </a:p>
                    <a:p>
                      <a:pPr marL="381000" marR="0" lvl="0" indent="-381000" algn="l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選修「</a:t>
                      </a:r>
                      <a:r>
                        <a:rPr kumimoji="0" lang="zh-TW" altLang="en-US" sz="14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進修英文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」取得學分，</a:t>
                      </a:r>
                      <a:r>
                        <a:rPr kumimoji="0" lang="zh-TW" altLang="en-US" sz="14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不列入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本系之畢業學分總數</a:t>
                      </a:r>
                      <a:endParaRPr kumimoji="0" lang="zh-TW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微軟正黑體" panose="020B0604030504040204" pitchFamily="34" charset="-120"/>
                      </a:endParaRPr>
                    </a:p>
                  </a:txBody>
                  <a:tcPr marL="91450" marR="91450" marT="45703" marB="457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B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7613099"/>
                  </a:ext>
                </a:extLst>
              </a:tr>
              <a:tr h="752475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體   育</a:t>
                      </a:r>
                      <a:endParaRPr kumimoji="0" lang="en-US" altLang="zh-TW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(5</a:t>
                      </a:r>
                      <a:r>
                        <a:rPr kumimoji="0" lang="zh-TW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學期</a:t>
                      </a:r>
                      <a:r>
                        <a:rPr kumimoji="0" lang="en-US" altLang="zh-TW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kumimoji="0" lang="zh-TW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 </a:t>
                      </a:r>
                      <a:endParaRPr kumimoji="0" lang="en-US" altLang="zh-TW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105</a:t>
                      </a:r>
                      <a:r>
                        <a:rPr kumimoji="0" lang="zh-TW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學年度起</a:t>
                      </a:r>
                      <a:endParaRPr kumimoji="0" lang="en-US" altLang="zh-TW" sz="10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91450" marR="91450" marT="45703" marB="457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BA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必修</a:t>
                      </a:r>
                      <a:r>
                        <a:rPr kumimoji="0" lang="en-US" altLang="zh-TW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r>
                        <a:rPr kumimoji="0" lang="zh-TW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學期，大一體育週三</a:t>
                      </a:r>
                      <a:r>
                        <a:rPr kumimoji="0" lang="en-US" altLang="zh-TW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34</a:t>
                      </a:r>
                      <a:r>
                        <a:rPr kumimoji="0" lang="zh-TW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節</a:t>
                      </a:r>
                    </a:p>
                  </a:txBody>
                  <a:tcPr marL="91450" marR="91450" marT="45703" marB="457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B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771373"/>
                  </a:ext>
                </a:extLst>
              </a:tr>
              <a:tr h="708025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服務學習</a:t>
                      </a:r>
                      <a:endParaRPr kumimoji="0" lang="en-US" altLang="zh-TW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(2</a:t>
                      </a:r>
                      <a:r>
                        <a:rPr kumimoji="0" lang="zh-TW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學期</a:t>
                      </a:r>
                      <a:r>
                        <a:rPr kumimoji="0" lang="en-US" altLang="zh-TW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91450" marR="91450" marT="45703" marB="457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BA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必修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學期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課號不得重覆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，每星期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小時</a:t>
                      </a:r>
                      <a:endParaRPr kumimoji="0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91450" marR="91450" marT="45703" marB="457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B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0743871"/>
                  </a:ext>
                </a:extLst>
              </a:tr>
              <a:tr h="612775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通識</a:t>
                      </a:r>
                      <a:r>
                        <a:rPr kumimoji="0" lang="en-US" altLang="zh-TW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/</a:t>
                      </a:r>
                      <a:r>
                        <a:rPr kumimoji="0" lang="zh-TW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核心（</a:t>
                      </a:r>
                      <a:r>
                        <a:rPr kumimoji="0" lang="en-US" altLang="zh-TW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14</a:t>
                      </a:r>
                      <a:r>
                        <a:rPr kumimoji="0" lang="zh-TW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學分）</a:t>
                      </a:r>
                    </a:p>
                  </a:txBody>
                  <a:tcPr marL="91450" marR="91450" marT="45703" marB="457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BA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核心課程四大領域至少修習一個領域</a:t>
                      </a:r>
                      <a:endParaRPr kumimoji="1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人文與思想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、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自然科學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、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應用科學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、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社會思潮與現象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91450" marR="91450" marT="45703" marB="457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B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231098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4FAB2B37-50B0-445A-92B3-27E5CC9AA3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52463" y="754063"/>
            <a:ext cx="8096250" cy="10509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0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選課</a:t>
            </a:r>
            <a:r>
              <a:rPr lang="zh-TW" altLang="en-US" sz="4000" dirty="0">
                <a:latin typeface="Times New Roman" panose="02020603050405020304" pitchFamily="18" charset="0"/>
                <a:ea typeface="標楷體" panose="03000509000000000000" pitchFamily="65" charset="-120"/>
              </a:rPr>
              <a:t>注意事項</a:t>
            </a:r>
            <a:endParaRPr lang="en-US" altLang="zh-TW" sz="4000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D19504C7-5B69-4A51-8B7F-1B13253053BD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>
          <a:xfrm>
            <a:off x="539552" y="1925638"/>
            <a:ext cx="8050411" cy="3957637"/>
          </a:xfrm>
        </p:spPr>
        <p:txBody>
          <a:bodyPr>
            <a:normAutofit/>
          </a:bodyPr>
          <a:lstStyle/>
          <a:p>
            <a:pPr fontAlgn="auto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n"/>
              <a:defRPr/>
            </a:pPr>
            <a:r>
              <a:rPr lang="zh-TW" altLang="zh-TW" dirty="0"/>
              <a:t>「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</a:rPr>
              <a:t>語言訓練類</a:t>
            </a:r>
            <a:r>
              <a:rPr lang="zh-TW" altLang="zh-TW" dirty="0" smtClean="0"/>
              <a:t>」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</a:rPr>
              <a:t>課程</a:t>
            </a:r>
            <a:r>
              <a:rPr lang="zh-TW" altLang="zh-TW" dirty="0">
                <a:latin typeface="Times New Roman" panose="02020603050405020304" pitchFamily="18" charset="0"/>
                <a:ea typeface="標楷體" panose="03000509000000000000" pitchFamily="65" charset="-120"/>
              </a:rPr>
              <a:t> 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lvl="1" fontAlgn="auto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n"/>
              <a:defRPr/>
            </a:pP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「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</a:rPr>
              <a:t>影像分析寫作</a:t>
            </a: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」</a:t>
            </a:r>
            <a:r>
              <a:rPr lang="zh-TW" altLang="en-US" dirty="0" smtClean="0">
                <a:latin typeface="新細明體" panose="02020500000000000000" pitchFamily="18" charset="-120"/>
              </a:rPr>
              <a:t>、</a:t>
            </a: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「英文口語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</a:rPr>
              <a:t>訓練」</a:t>
            </a: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課程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</a:rPr>
              <a:t>在大一</a:t>
            </a:r>
            <a:r>
              <a:rPr lang="en-US" altLang="zh-TW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(</a:t>
            </a: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上</a:t>
            </a:r>
            <a:r>
              <a:rPr lang="en-US" altLang="zh-TW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)</a:t>
            </a: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開設，</a:t>
            </a:r>
            <a:r>
              <a:rPr lang="zh-TW" altLang="en-US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採課群志願選課</a:t>
            </a:r>
            <a:endParaRPr lang="en-US" altLang="zh-TW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lvl="1" fontAlgn="auto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n"/>
              <a:defRPr/>
            </a:pP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「文獻蒐集與論證寫作」課程在大一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</a:rPr>
              <a:t>(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</a:rPr>
              <a:t>下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</a:rPr>
              <a:t>)</a:t>
            </a: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開設</a:t>
            </a:r>
            <a:endParaRPr lang="en-US" altLang="zh-TW" dirty="0" smtClean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fontAlgn="auto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n"/>
              <a:defRPr/>
            </a:pPr>
            <a:r>
              <a:rPr lang="zh-TW" altLang="en-US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學士班學生修習學分數</a:t>
            </a:r>
            <a:r>
              <a:rPr lang="en-US" altLang="zh-TW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,</a:t>
            </a:r>
            <a:r>
              <a:rPr lang="zh-TW" altLang="en-US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第一</a:t>
            </a:r>
            <a:r>
              <a:rPr lang="en-US" altLang="zh-TW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,</a:t>
            </a:r>
            <a:r>
              <a:rPr lang="zh-TW" altLang="en-US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二</a:t>
            </a:r>
            <a:r>
              <a:rPr lang="en-US" altLang="zh-TW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, </a:t>
            </a:r>
            <a:r>
              <a:rPr lang="zh-TW" altLang="en-US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三學年每學期至少</a:t>
            </a:r>
            <a:r>
              <a:rPr lang="en-US" altLang="zh-TW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16</a:t>
            </a:r>
            <a:r>
              <a:rPr lang="zh-TW" altLang="en-US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學分，第四學年每學期至少</a:t>
            </a:r>
            <a:r>
              <a:rPr lang="en-US" altLang="zh-TW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9</a:t>
            </a:r>
            <a:r>
              <a:rPr lang="zh-TW" altLang="en-US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學分。</a:t>
            </a: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因特殊原因不能修足該學期應修最低學分數，經導師及系主任同意，得酌減應修學分數，違者應令退學。最遲應於當學期人工加退選截止日前辦理完成。</a:t>
            </a:r>
            <a:endParaRPr lang="en-US" altLang="zh-TW" dirty="0" smtClean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fontAlgn="auto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n"/>
              <a:defRPr/>
            </a:pP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大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</a:rPr>
              <a:t>一上學期課程均預設限一年級選修，請新生儘早選課，第一節課務必到場。因加退選期間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</a:rPr>
              <a:t>2~4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</a:rPr>
              <a:t>年級同學會至課堂洽詢老師是否同意發放選課密碼卡加收</a:t>
            </a: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。</a:t>
            </a:r>
            <a:endParaRPr lang="en-US" altLang="zh-TW" dirty="0" smtClean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marL="0" indent="0" fontAlgn="auto">
              <a:lnSpc>
                <a:spcPct val="100000"/>
              </a:lnSpc>
              <a:spcAft>
                <a:spcPts val="0"/>
              </a:spcAft>
              <a:buNone/>
              <a:defRPr/>
            </a:pP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sp>
        <p:nvSpPr>
          <p:cNvPr id="30724" name="投影片編號版面配置區 5"/>
          <p:cNvSpPr>
            <a:spLocks noGrp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fld id="{89E9E789-3E54-44CF-BE00-9AC3B95AB5A8}" type="slidenum">
              <a:rPr lang="zh-TW" altLang="en-US" sz="1100">
                <a:solidFill>
                  <a:srgbClr val="D38E27"/>
                </a:solidFill>
                <a:latin typeface="Arial" panose="020B0604020202020204" pitchFamily="34" charset="0"/>
              </a:rPr>
              <a:pPr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zh-TW" sz="1100">
              <a:solidFill>
                <a:srgbClr val="D38E27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556AF995-1BA9-4C21-B9A9-65EAAA289380}" type="slidenum">
              <a:rPr lang="zh-TW" altLang="en-US" smtClean="0"/>
              <a:pPr>
                <a:defRPr/>
              </a:pPr>
              <a:t>6</a:t>
            </a:fld>
            <a:endParaRPr lang="en-US" altLang="zh-TW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zh-TW" altLang="en-US"/>
          </a:p>
        </p:txBody>
      </p:sp>
      <p:graphicFrame>
        <p:nvGraphicFramePr>
          <p:cNvPr id="8" name="內容版面配置區 6">
            <a:extLst>
              <a:ext uri="{FF2B5EF4-FFF2-40B4-BE49-F238E27FC236}">
                <a16:creationId xmlns:a16="http://schemas.microsoft.com/office/drawing/2014/main" id="{8385A469-D466-465C-B931-B755DC7E09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8405968"/>
              </p:ext>
            </p:extLst>
          </p:nvPr>
        </p:nvGraphicFramePr>
        <p:xfrm>
          <a:off x="179511" y="1124745"/>
          <a:ext cx="8424937" cy="45415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78413">
                  <a:extLst>
                    <a:ext uri="{9D8B030D-6E8A-4147-A177-3AD203B41FA5}">
                      <a16:colId xmlns:a16="http://schemas.microsoft.com/office/drawing/2014/main" val="2742304633"/>
                    </a:ext>
                  </a:extLst>
                </a:gridCol>
                <a:gridCol w="3237656">
                  <a:extLst>
                    <a:ext uri="{9D8B030D-6E8A-4147-A177-3AD203B41FA5}">
                      <a16:colId xmlns:a16="http://schemas.microsoft.com/office/drawing/2014/main" val="519957933"/>
                    </a:ext>
                  </a:extLst>
                </a:gridCol>
                <a:gridCol w="3708868">
                  <a:extLst>
                    <a:ext uri="{9D8B030D-6E8A-4147-A177-3AD203B41FA5}">
                      <a16:colId xmlns:a16="http://schemas.microsoft.com/office/drawing/2014/main" val="3634830532"/>
                    </a:ext>
                  </a:extLst>
                </a:gridCol>
              </a:tblGrid>
              <a:tr h="406126">
                <a:tc>
                  <a:txBody>
                    <a:bodyPr/>
                    <a:lstStyle/>
                    <a:p>
                      <a:pPr algn="ctr"/>
                      <a:endParaRPr lang="zh-TW" sz="1200" kern="10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Manjari"/>
                          <a:ea typeface="+mn-ea"/>
                        </a:rPr>
                        <a:t>學年課程抵修</a:t>
                      </a:r>
                      <a:r>
                        <a:rPr lang="zh-TW" altLang="en-US" sz="1800" dirty="0" smtClean="0">
                          <a:solidFill>
                            <a:schemeClr val="tx1"/>
                          </a:solidFill>
                          <a:latin typeface="Manjari"/>
                          <a:ea typeface="+mn-ea"/>
                        </a:rPr>
                        <a:t>對照表</a:t>
                      </a:r>
                      <a:r>
                        <a:rPr lang="en-US" altLang="zh-TW" sz="1800" dirty="0" smtClean="0">
                          <a:solidFill>
                            <a:schemeClr val="tx1"/>
                          </a:solidFill>
                          <a:latin typeface="Manjari"/>
                          <a:ea typeface="+mn-ea"/>
                        </a:rPr>
                        <a:t>(</a:t>
                      </a:r>
                      <a:r>
                        <a:rPr lang="zh-TW" altLang="en-US" sz="1800" dirty="0" smtClean="0">
                          <a:solidFill>
                            <a:schemeClr val="tx1"/>
                          </a:solidFill>
                          <a:latin typeface="Manjari"/>
                          <a:ea typeface="+mn-ea"/>
                        </a:rPr>
                        <a:t>供轉學生參考</a:t>
                      </a:r>
                      <a:r>
                        <a:rPr lang="en-US" altLang="zh-TW" sz="1800" dirty="0" smtClean="0">
                          <a:solidFill>
                            <a:schemeClr val="tx1"/>
                          </a:solidFill>
                          <a:latin typeface="Manjari"/>
                          <a:ea typeface="+mn-ea"/>
                        </a:rPr>
                        <a:t>)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2368598"/>
                  </a:ext>
                </a:extLst>
              </a:tr>
              <a:tr h="406126">
                <a:tc>
                  <a:txBody>
                    <a:bodyPr/>
                    <a:lstStyle/>
                    <a:p>
                      <a:pPr algn="ctr"/>
                      <a:r>
                        <a:rPr lang="zh-HK" sz="1200" kern="10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</a:rPr>
                        <a:t>課程類別</a:t>
                      </a:r>
                      <a:endParaRPr lang="zh-TW" sz="1200" kern="10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200" kern="10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原課程</a:t>
                      </a:r>
                      <a:endParaRPr lang="zh-TW" sz="1200" kern="10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200" kern="10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對應課程</a:t>
                      </a:r>
                      <a:endParaRPr lang="zh-TW" sz="1200" kern="10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92589"/>
                  </a:ext>
                </a:extLst>
              </a:tr>
              <a:tr h="869129">
                <a:tc rowSpan="4">
                  <a:txBody>
                    <a:bodyPr/>
                    <a:lstStyle/>
                    <a:p>
                      <a:pPr algn="ctr"/>
                      <a:r>
                        <a:rPr lang="zh-HK" altLang="en-US" sz="1200" kern="10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</a:rPr>
                        <a:t>語言訓練類</a:t>
                      </a:r>
                      <a:endParaRPr lang="zh-TW" altLang="en-US" sz="1200" kern="10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trike="noStrike" kern="100" baseline="0" dirty="0" smtClean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</a:rPr>
                        <a:t>EL1063 </a:t>
                      </a:r>
                      <a:r>
                        <a:rPr lang="zh-HK" sz="1200" strike="noStrike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</a:rPr>
                        <a:t>英文作文</a:t>
                      </a:r>
                      <a:r>
                        <a:rPr lang="en-US" altLang="zh-HK" sz="1200" strike="noStrike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</a:rPr>
                        <a:t>English Composition</a:t>
                      </a:r>
                      <a:endParaRPr lang="zh-TW" sz="1200" strike="noStrike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200" strike="noStrike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</a:rPr>
                        <a:t>EL2075 </a:t>
                      </a:r>
                      <a:r>
                        <a:rPr lang="zh-HK" sz="1200" strike="noStrike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</a:rPr>
                        <a:t>申論寫作</a:t>
                      </a:r>
                      <a:r>
                        <a:rPr lang="en-US" altLang="zh-HK" sz="1200" strike="noStrike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</a:rPr>
                        <a:t>Expository Writing</a:t>
                      </a:r>
                      <a:endParaRPr lang="zh-TW" sz="1200" strike="noStrike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</a:rPr>
                        <a:t>EL1204 </a:t>
                      </a:r>
                      <a:r>
                        <a:rPr lang="zh-TW" sz="120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</a:rPr>
                        <a:t>文獻蒐集與論證寫作</a:t>
                      </a:r>
                      <a:endParaRPr lang="en-US" altLang="zh-TW" sz="120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</a:endParaRPr>
                    </a:p>
                    <a:p>
                      <a:r>
                        <a:rPr lang="en-US" altLang="zh-TW" sz="120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</a:rPr>
                        <a:t>Documentation and Argumentation</a:t>
                      </a:r>
                      <a:endParaRPr lang="zh-TW" sz="120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</a:endParaRPr>
                    </a:p>
                    <a:p>
                      <a:r>
                        <a:rPr lang="en-US" sz="120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</a:rPr>
                        <a:t>EL2078 </a:t>
                      </a:r>
                      <a:r>
                        <a:rPr lang="zh-HK" altLang="en-US" sz="120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</a:rPr>
                        <a:t>文學分析寫作</a:t>
                      </a:r>
                      <a:endParaRPr lang="en-US" altLang="zh-HK" sz="120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</a:endParaRPr>
                    </a:p>
                    <a:p>
                      <a:r>
                        <a:rPr lang="en-US" altLang="zh-HK" sz="120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</a:rPr>
                        <a:t>Writing about Literature </a:t>
                      </a:r>
                      <a:endParaRPr lang="zh-TW" altLang="en-US" sz="120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2045334"/>
                  </a:ext>
                </a:extLst>
              </a:tr>
              <a:tr h="1414962">
                <a:tc vMerge="1">
                  <a:txBody>
                    <a:bodyPr/>
                    <a:lstStyle/>
                    <a:p>
                      <a:pPr algn="ctr"/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altLang="zh-TW" sz="120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EL2076 </a:t>
                      </a:r>
                      <a:r>
                        <a:rPr lang="zh-TW" altLang="en-US" sz="120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演說與溝通 </a:t>
                      </a:r>
                      <a:r>
                        <a:rPr lang="en-US" altLang="zh-TW" sz="120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I </a:t>
                      </a:r>
                    </a:p>
                    <a:p>
                      <a:r>
                        <a:rPr lang="en-US" altLang="zh-TW" sz="120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Presentation &amp; Communication I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strike="noStrike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EL2077</a:t>
                      </a:r>
                      <a:r>
                        <a:rPr lang="zh-TW" altLang="en-US" sz="1200" strike="noStrike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 演說與溝通 </a:t>
                      </a:r>
                      <a:r>
                        <a:rPr lang="en-US" altLang="zh-TW" sz="1200" strike="noStrike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II</a:t>
                      </a:r>
                      <a:r>
                        <a:rPr lang="zh-TW" altLang="en-US" sz="1200" strike="noStrike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zh-TW" sz="1200" strike="noStrike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strike="noStrike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Presentation &amp; Communication II </a:t>
                      </a:r>
                      <a:endParaRPr lang="zh-TW" altLang="zh-TW" sz="1200" strike="noStrike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EL1064</a:t>
                      </a:r>
                      <a:r>
                        <a:rPr lang="zh-TW" altLang="en-US" sz="120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HK" altLang="zh-TW" sz="1200" kern="100" baseline="0" dirty="0" smtClean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英</a:t>
                      </a:r>
                      <a:r>
                        <a:rPr lang="zh-TW" altLang="en-US" sz="1200" kern="100" baseline="0" dirty="0" smtClean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文</a:t>
                      </a:r>
                      <a:r>
                        <a:rPr lang="zh-HK" altLang="zh-TW" sz="1200" kern="100" baseline="0" dirty="0" smtClean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口語</a:t>
                      </a:r>
                      <a:r>
                        <a:rPr lang="zh-HK" altLang="zh-TW" sz="120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訓練</a:t>
                      </a:r>
                      <a:endParaRPr lang="en-US" altLang="zh-HK" sz="120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English Oral Training</a:t>
                      </a:r>
                    </a:p>
                    <a:p>
                      <a:r>
                        <a:rPr lang="en-US" altLang="zh-TW" sz="120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EL2076 </a:t>
                      </a:r>
                      <a:r>
                        <a:rPr lang="zh-TW" altLang="en-US" sz="120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演說與溝通 </a:t>
                      </a:r>
                      <a:r>
                        <a:rPr lang="en-US" altLang="zh-TW" sz="120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I </a:t>
                      </a:r>
                    </a:p>
                    <a:p>
                      <a:r>
                        <a:rPr lang="en-US" altLang="zh-TW" sz="120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Presentation &amp; Communication I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strike="noStrike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EL2077</a:t>
                      </a:r>
                      <a:r>
                        <a:rPr lang="zh-TW" altLang="en-US" sz="1200" strike="noStrike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 演說與溝通 </a:t>
                      </a:r>
                      <a:r>
                        <a:rPr lang="en-US" altLang="zh-TW" sz="1200" strike="noStrike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II</a:t>
                      </a:r>
                      <a:r>
                        <a:rPr lang="zh-TW" altLang="en-US" sz="1200" strike="noStrike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zh-TW" sz="1200" strike="noStrike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strike="noStrike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Presentation &amp; Communication II </a:t>
                      </a:r>
                      <a:endParaRPr lang="zh-TW" altLang="zh-TW" sz="1200" strike="noStrike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2149537"/>
                  </a:ext>
                </a:extLst>
              </a:tr>
              <a:tr h="57606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strike="noStrike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</a:rPr>
                        <a:t>EL3057 </a:t>
                      </a:r>
                      <a:r>
                        <a:rPr lang="zh-HK" sz="1200" strike="noStrike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</a:rPr>
                        <a:t>翻譯與習作</a:t>
                      </a:r>
                      <a:r>
                        <a:rPr lang="zh-TW" altLang="en-US" sz="1200" strike="noStrike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</a:rPr>
                        <a:t> </a:t>
                      </a:r>
                      <a:r>
                        <a:rPr lang="en-US" altLang="zh-TW" sz="1200" strike="noStrike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</a:rPr>
                        <a:t>Translation: Theory &amp; Practice</a:t>
                      </a:r>
                      <a:endParaRPr lang="zh-TW" sz="1200" strike="noStrike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</a:rPr>
                        <a:t>EL4202 </a:t>
                      </a:r>
                      <a:r>
                        <a:rPr lang="zh-TW" sz="120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</a:rPr>
                        <a:t>翻譯與媒介</a:t>
                      </a:r>
                      <a:r>
                        <a:rPr lang="zh-TW" altLang="en-US" sz="120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</a:rPr>
                        <a:t> </a:t>
                      </a:r>
                      <a:r>
                        <a:rPr lang="en-US" altLang="zh-TW" sz="120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</a:rPr>
                        <a:t>Translation and Mediation</a:t>
                      </a:r>
                      <a:endParaRPr lang="zh-TW" sz="120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0665888"/>
                  </a:ext>
                </a:extLst>
              </a:tr>
              <a:tr h="86912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strike="noStrike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</a:rPr>
                        <a:t>EL4055 </a:t>
                      </a:r>
                      <a:r>
                        <a:rPr lang="zh-HK" sz="1200" strike="noStrike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</a:rPr>
                        <a:t>論文寫作</a:t>
                      </a:r>
                      <a:r>
                        <a:rPr lang="zh-TW" altLang="en-US" sz="1200" strike="noStrike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</a:rPr>
                        <a:t> </a:t>
                      </a:r>
                      <a:r>
                        <a:rPr lang="en-US" altLang="zh-TW" sz="1200" strike="noStrike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</a:rPr>
                        <a:t>Research Paper Writing</a:t>
                      </a:r>
                      <a:endParaRPr lang="zh-TW" sz="1200" strike="noStrike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</a:rPr>
                        <a:t>EL4201 </a:t>
                      </a:r>
                      <a:r>
                        <a:rPr lang="zh-TW" sz="120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</a:rPr>
                        <a:t>研究、寫作與實踐</a:t>
                      </a:r>
                      <a:r>
                        <a:rPr lang="zh-TW" altLang="en-US" sz="120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</a:rPr>
                        <a:t> </a:t>
                      </a:r>
                      <a:endParaRPr lang="en-US" altLang="zh-TW" sz="120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</a:endParaRPr>
                    </a:p>
                    <a:p>
                      <a:r>
                        <a:rPr lang="en-US" altLang="zh-TW" sz="120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</a:rPr>
                        <a:t>Research, Writing, and </a:t>
                      </a:r>
                      <a:r>
                        <a:rPr lang="en-US" altLang="zh-TW" sz="1200" kern="100" baseline="0" dirty="0" err="1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</a:rPr>
                        <a:t>Praxises</a:t>
                      </a:r>
                      <a:endParaRPr lang="en-US" altLang="zh-TW" sz="120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</a:endParaRPr>
                    </a:p>
                    <a:p>
                      <a:r>
                        <a:rPr lang="en-US" sz="120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</a:rPr>
                        <a:t>EL5000 </a:t>
                      </a:r>
                      <a:r>
                        <a:rPr lang="zh-HK" sz="120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</a:rPr>
                        <a:t>論文寫作與研究方法</a:t>
                      </a:r>
                      <a:r>
                        <a:rPr lang="en-US" altLang="zh-HK" sz="120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</a:rPr>
                        <a:t> </a:t>
                      </a:r>
                    </a:p>
                    <a:p>
                      <a:r>
                        <a:rPr lang="en-US" altLang="zh-HK" sz="120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</a:rPr>
                        <a:t>Thesis Writing and Methodology</a:t>
                      </a:r>
                      <a:endParaRPr lang="zh-TW" sz="120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86580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3912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內容版面配置區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100463553"/>
              </p:ext>
            </p:extLst>
          </p:nvPr>
        </p:nvGraphicFramePr>
        <p:xfrm>
          <a:off x="251520" y="734663"/>
          <a:ext cx="8496944" cy="5191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845834056"/>
                    </a:ext>
                  </a:extLst>
                </a:gridCol>
                <a:gridCol w="3528392">
                  <a:extLst>
                    <a:ext uri="{9D8B030D-6E8A-4147-A177-3AD203B41FA5}">
                      <a16:colId xmlns:a16="http://schemas.microsoft.com/office/drawing/2014/main" val="4105609159"/>
                    </a:ext>
                  </a:extLst>
                </a:gridCol>
                <a:gridCol w="3600400">
                  <a:extLst>
                    <a:ext uri="{9D8B030D-6E8A-4147-A177-3AD203B41FA5}">
                      <a16:colId xmlns:a16="http://schemas.microsoft.com/office/drawing/2014/main" val="1606912337"/>
                    </a:ext>
                  </a:extLst>
                </a:gridCol>
              </a:tblGrid>
              <a:tr h="32875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1" baseline="0" dirty="0">
                          <a:solidFill>
                            <a:schemeClr val="tx1"/>
                          </a:solidFill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lang="zh-TW" altLang="en-US" sz="1600" b="1" baseline="0" dirty="0">
                          <a:solidFill>
                            <a:schemeClr val="tx1"/>
                          </a:solidFill>
                          <a:latin typeface="Hammersmith One" panose="02020500000000000000" charset="0"/>
                          <a:ea typeface="+mn-ea"/>
                        </a:rPr>
                        <a:t>學年課程抵修</a:t>
                      </a:r>
                      <a:r>
                        <a:rPr lang="zh-TW" altLang="en-US" sz="1600" b="1" baseline="0" dirty="0" smtClean="0">
                          <a:solidFill>
                            <a:schemeClr val="tx1"/>
                          </a:solidFill>
                          <a:latin typeface="Hammersmith One" panose="02020500000000000000" charset="0"/>
                          <a:ea typeface="+mn-ea"/>
                        </a:rPr>
                        <a:t>對照表</a:t>
                      </a:r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  <a:latin typeface="Manjari"/>
                          <a:ea typeface="+mn-ea"/>
                        </a:rPr>
                        <a:t>(</a:t>
                      </a:r>
                      <a:r>
                        <a:rPr lang="zh-TW" altLang="en-US" sz="1600" dirty="0" smtClean="0">
                          <a:solidFill>
                            <a:schemeClr val="tx1"/>
                          </a:solidFill>
                          <a:latin typeface="Manjari"/>
                          <a:ea typeface="+mn-ea"/>
                        </a:rPr>
                        <a:t>供轉學生參考</a:t>
                      </a:r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  <a:latin typeface="Manjari"/>
                          <a:ea typeface="+mn-ea"/>
                        </a:rPr>
                        <a:t>)</a:t>
                      </a:r>
                      <a:endParaRPr lang="zh-TW" altLang="zh-TW" sz="1600" b="1" kern="100" baseline="0" dirty="0">
                        <a:solidFill>
                          <a:schemeClr val="tx1"/>
                        </a:solidFill>
                        <a:effectLst/>
                        <a:latin typeface="Hammersmith One" panose="02020500000000000000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zh-TW" altLang="en-US" sz="16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原課程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zh-TW" altLang="en-US" sz="16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對應課程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23245594"/>
                  </a:ext>
                </a:extLst>
              </a:tr>
              <a:tr h="3104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HK" altLang="zh-TW" sz="1400" b="0" kern="100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課程類別</a:t>
                      </a:r>
                      <a:endParaRPr lang="zh-TW" altLang="zh-TW" sz="1400" b="0" kern="100" baseline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2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原課程</a:t>
                      </a:r>
                      <a:endParaRPr lang="zh-TW" sz="12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2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對應課程</a:t>
                      </a:r>
                      <a:endParaRPr lang="zh-TW" sz="12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4938179"/>
                  </a:ext>
                </a:extLst>
              </a:tr>
              <a:tr h="1354007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HK" altLang="zh-TW" sz="1600" b="0" kern="100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專業學科類</a:t>
                      </a:r>
                      <a:endParaRPr lang="zh-TW" altLang="zh-TW" sz="1600" b="0" kern="100" baseline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zh-TW" altLang="en-US" sz="1100" b="0" baseline="0" dirty="0">
                        <a:solidFill>
                          <a:schemeClr val="tx1"/>
                        </a:solidFill>
                        <a:latin typeface="Manjari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EL1030 </a:t>
                      </a:r>
                      <a:r>
                        <a:rPr lang="zh-TW" alt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西洋文學概論</a:t>
                      </a:r>
                      <a:r>
                        <a:rPr lang="en-US" alt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A Intro. to Western Lit. A</a:t>
                      </a:r>
                      <a:endParaRPr lang="zh-TW" altLang="zh-TW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EL1032 </a:t>
                      </a:r>
                      <a:r>
                        <a:rPr lang="zh-TW" alt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西洋文學概論</a:t>
                      </a:r>
                      <a:r>
                        <a:rPr lang="en-US" alt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B Intro. to Western Lit. B</a:t>
                      </a:r>
                      <a:endParaRPr lang="zh-TW" altLang="zh-TW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EL2013 </a:t>
                      </a:r>
                      <a:r>
                        <a:rPr lang="zh-TW" alt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西洋文化史</a:t>
                      </a:r>
                      <a:r>
                        <a:rPr lang="en-US" alt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I A History of Western Civilization I</a:t>
                      </a:r>
                      <a:endParaRPr lang="zh-TW" altLang="zh-TW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EL2014 </a:t>
                      </a:r>
                      <a:r>
                        <a:rPr lang="zh-TW" alt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西洋文化史</a:t>
                      </a:r>
                      <a:r>
                        <a:rPr lang="en-US" alt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II A History of Western Civilization II</a:t>
                      </a:r>
                      <a:endParaRPr lang="zh-TW" altLang="zh-TW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EL2019 </a:t>
                      </a:r>
                      <a:r>
                        <a:rPr lang="zh-HK" alt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文學作品讀法</a:t>
                      </a:r>
                      <a:r>
                        <a:rPr lang="en-US" alt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I Approach to Literature I</a:t>
                      </a:r>
                      <a:endParaRPr lang="zh-TW" altLang="zh-TW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EL2020 </a:t>
                      </a:r>
                      <a:r>
                        <a:rPr lang="zh-HK" alt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文學作品讀法</a:t>
                      </a:r>
                      <a:r>
                        <a:rPr lang="en-US" alt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II Approach to Literature II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EL1201</a:t>
                      </a:r>
                      <a:r>
                        <a:rPr lang="zh-TW" alt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比較觀念</a:t>
                      </a:r>
                      <a:r>
                        <a:rPr lang="zh-HK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文化</a:t>
                      </a:r>
                      <a:r>
                        <a:rPr 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史</a:t>
                      </a:r>
                      <a:endParaRPr lang="en-US" altLang="zh-TW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Comparative History of Ideas</a:t>
                      </a:r>
                      <a:endParaRPr lang="zh-TW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EL1203</a:t>
                      </a:r>
                      <a:r>
                        <a:rPr lang="zh-TW" alt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殖民現代性</a:t>
                      </a:r>
                      <a:endParaRPr lang="en-US" altLang="zh-TW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Colonial Formations of Modernity</a:t>
                      </a:r>
                      <a:endParaRPr lang="zh-TW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EL1202</a:t>
                      </a:r>
                      <a:r>
                        <a:rPr lang="zh-TW" alt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文學、歷史與哲</a:t>
                      </a:r>
                      <a:r>
                        <a:rPr lang="zh-HK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思</a:t>
                      </a:r>
                      <a:endParaRPr lang="en-US" altLang="zh-HK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Literature, History and Philosophy</a:t>
                      </a:r>
                      <a:endParaRPr lang="zh-TW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9011" marR="49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484133"/>
                  </a:ext>
                </a:extLst>
              </a:tr>
              <a:tr h="935306">
                <a:tc vMerge="1">
                  <a:txBody>
                    <a:bodyPr/>
                    <a:lstStyle/>
                    <a:p>
                      <a:endParaRPr lang="zh-TW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EL2059 </a:t>
                      </a:r>
                      <a:r>
                        <a:rPr lang="zh-HK" alt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英國文學</a:t>
                      </a:r>
                      <a:r>
                        <a:rPr lang="en-US" alt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I British Lit. Survey I</a:t>
                      </a:r>
                      <a:endParaRPr lang="zh-TW" altLang="zh-TW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EL2060 </a:t>
                      </a:r>
                      <a:r>
                        <a:rPr lang="zh-HK" alt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英國文學</a:t>
                      </a:r>
                      <a:r>
                        <a:rPr lang="en-US" alt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II British Lit. Survey II</a:t>
                      </a:r>
                      <a:endParaRPr lang="zh-TW" altLang="zh-TW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EL3098 </a:t>
                      </a:r>
                      <a:r>
                        <a:rPr lang="zh-HK" alt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英國文學</a:t>
                      </a:r>
                      <a:r>
                        <a:rPr lang="en-US" alt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III British Lit. Survey III</a:t>
                      </a:r>
                      <a:endParaRPr lang="zh-TW" altLang="zh-TW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EL3099 </a:t>
                      </a:r>
                      <a:r>
                        <a:rPr lang="zh-HK" alt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英國文學</a:t>
                      </a:r>
                      <a:r>
                        <a:rPr lang="en-US" alt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IV British Lit. Survey IV</a:t>
                      </a:r>
                      <a:endParaRPr lang="zh-TW" altLang="zh-TW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EL3201</a:t>
                      </a:r>
                      <a:r>
                        <a:rPr lang="zh-TW" alt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英國文學研究</a:t>
                      </a:r>
                      <a:endParaRPr lang="en-US" altLang="zh-TW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English Studies I</a:t>
                      </a:r>
                      <a:endParaRPr lang="zh-TW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EL3202</a:t>
                      </a:r>
                      <a:r>
                        <a:rPr lang="zh-TW" alt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英語系研究</a:t>
                      </a:r>
                      <a:endParaRPr lang="en-US" altLang="zh-TW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English Studies II</a:t>
                      </a:r>
                      <a:endParaRPr lang="zh-TW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9011" marR="49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4061865"/>
                  </a:ext>
                </a:extLst>
              </a:tr>
              <a:tr h="691009">
                <a:tc vMerge="1">
                  <a:txBody>
                    <a:bodyPr/>
                    <a:lstStyle/>
                    <a:p>
                      <a:endParaRPr lang="zh-TW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EL2061 </a:t>
                      </a:r>
                      <a:r>
                        <a:rPr lang="zh-HK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美國文學</a:t>
                      </a:r>
                      <a:r>
                        <a:rPr 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I American Lit. Survey I</a:t>
                      </a:r>
                      <a:endParaRPr lang="zh-TW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EL2062 </a:t>
                      </a:r>
                      <a:r>
                        <a:rPr lang="zh-HK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美國文學</a:t>
                      </a:r>
                      <a:r>
                        <a:rPr 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II American Lit. Survey II</a:t>
                      </a:r>
                      <a:endParaRPr lang="zh-TW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EL3100 </a:t>
                      </a:r>
                      <a:r>
                        <a:rPr lang="zh-HK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美國文學</a:t>
                      </a:r>
                      <a:r>
                        <a:rPr 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III American Lit. Survey III</a:t>
                      </a:r>
                      <a:endParaRPr lang="zh-TW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9011" marR="49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EL3203</a:t>
                      </a:r>
                      <a:r>
                        <a:rPr lang="zh-TW" alt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美國研究</a:t>
                      </a:r>
                      <a:r>
                        <a:rPr 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I American Studies I</a:t>
                      </a:r>
                      <a:endParaRPr lang="zh-TW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EL3204</a:t>
                      </a:r>
                      <a:r>
                        <a:rPr lang="zh-TW" alt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美國研究</a:t>
                      </a:r>
                      <a:r>
                        <a:rPr 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II American Studies II</a:t>
                      </a:r>
                      <a:endParaRPr lang="zh-TW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EL4068</a:t>
                      </a:r>
                      <a:r>
                        <a:rPr lang="zh-TW" alt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HK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美國研究專題</a:t>
                      </a:r>
                      <a:r>
                        <a:rPr lang="en-US" altLang="zh-HK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 Topics in American Studies </a:t>
                      </a:r>
                      <a:endParaRPr lang="zh-TW" sz="1100" b="0" kern="100" baseline="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9011" marR="49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0004143"/>
                  </a:ext>
                </a:extLst>
              </a:tr>
              <a:tr h="436487">
                <a:tc vMerge="1">
                  <a:txBody>
                    <a:bodyPr/>
                    <a:lstStyle/>
                    <a:p>
                      <a:endParaRPr lang="zh-TW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EL3035 </a:t>
                      </a:r>
                      <a:r>
                        <a:rPr lang="zh-HK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小說研究</a:t>
                      </a:r>
                      <a:r>
                        <a:rPr lang="en-US" altLang="zh-HK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 Fiction Studies</a:t>
                      </a:r>
                      <a:endParaRPr lang="zh-TW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9011" marR="49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EL3060 </a:t>
                      </a:r>
                      <a:r>
                        <a:rPr lang="zh-HK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科幻小說</a:t>
                      </a:r>
                      <a:r>
                        <a:rPr lang="en-US" altLang="zh-HK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 Science Fiction </a:t>
                      </a:r>
                      <a:endParaRPr lang="zh-TW" sz="1100" b="0" kern="100" baseline="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EL3069 </a:t>
                      </a:r>
                      <a:r>
                        <a:rPr lang="zh-HK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世界英文文學</a:t>
                      </a:r>
                      <a:r>
                        <a:rPr lang="en-US" altLang="zh-HK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 World English Literature</a:t>
                      </a:r>
                      <a:endParaRPr lang="zh-TW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9011" marR="49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9725728"/>
                  </a:ext>
                </a:extLst>
              </a:tr>
              <a:tr h="644943">
                <a:tc vMerge="1">
                  <a:txBody>
                    <a:bodyPr/>
                    <a:lstStyle/>
                    <a:p>
                      <a:endParaRPr lang="zh-TW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EL4011 </a:t>
                      </a:r>
                      <a:r>
                        <a:rPr lang="zh-HK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文學批評</a:t>
                      </a:r>
                      <a:r>
                        <a:rPr 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I Literary Criticism I</a:t>
                      </a:r>
                      <a:endParaRPr lang="zh-TW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9011" marR="49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EL4100 </a:t>
                      </a:r>
                      <a:r>
                        <a:rPr 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比較文學</a:t>
                      </a:r>
                      <a:r>
                        <a:rPr lang="en-US" alt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 Introduction to Comparative Literature </a:t>
                      </a:r>
                      <a:endParaRPr lang="zh-TW" sz="1100" b="0" kern="100" baseline="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EL5001 </a:t>
                      </a:r>
                      <a:r>
                        <a:rPr lang="zh-HK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文學</a:t>
                      </a:r>
                      <a:r>
                        <a:rPr 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HK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文化理論導讀</a:t>
                      </a:r>
                      <a:r>
                        <a:rPr lang="en-US" altLang="zh-HK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 Survey of Literary/Cultural Theories </a:t>
                      </a:r>
                      <a:endParaRPr lang="zh-TW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9011" marR="49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7446909"/>
                  </a:ext>
                </a:extLst>
              </a:tr>
              <a:tr h="483708">
                <a:tc vMerge="1"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EL4086 </a:t>
                      </a:r>
                      <a:r>
                        <a:rPr lang="zh-HK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莎士比亞</a:t>
                      </a:r>
                      <a:r>
                        <a:rPr lang="en-US" altLang="zh-HK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 Shakespeare</a:t>
                      </a:r>
                      <a:endParaRPr lang="zh-TW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9011" marR="49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EL3105 </a:t>
                      </a:r>
                      <a:r>
                        <a:rPr lang="zh-HK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亞瑟王文學</a:t>
                      </a:r>
                      <a:r>
                        <a:rPr lang="en-US" altLang="zh-HK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 Arthurian Literature</a:t>
                      </a:r>
                      <a:endParaRPr lang="zh-TW" sz="1100" b="0" kern="100" baseline="0" dirty="0">
                        <a:solidFill>
                          <a:schemeClr val="tx1"/>
                        </a:solidFill>
                        <a:effectLst/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EL3107 </a:t>
                      </a:r>
                      <a:r>
                        <a:rPr lang="zh-TW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伊莉莎白一世的文學鏡射</a:t>
                      </a:r>
                      <a:r>
                        <a:rPr lang="en-US" altLang="zh-HK" sz="1100" b="0" kern="100" baseline="0" dirty="0">
                          <a:solidFill>
                            <a:schemeClr val="tx1"/>
                          </a:solidFill>
                          <a:effectLst/>
                          <a:latin typeface="Manjari"/>
                          <a:ea typeface="+mn-ea"/>
                          <a:cs typeface="Times New Roman" panose="02020603050405020304" pitchFamily="18" charset="0"/>
                        </a:rPr>
                        <a:t>Mirrors of Elizabeth I</a:t>
                      </a:r>
                      <a:endParaRPr lang="zh-TW" sz="1100" b="0" kern="100" baseline="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Manjari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9011" marR="49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1093453"/>
                  </a:ext>
                </a:extLst>
              </a:tr>
            </a:tbl>
          </a:graphicData>
        </a:graphic>
      </p:graphicFrame>
      <p:sp>
        <p:nvSpPr>
          <p:cNvPr id="4" name="投影片編號版面配置區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556AF995-1BA9-4C21-B9A9-65EAAA289380}" type="slidenum">
              <a:rPr lang="zh-TW" altLang="en-US" smtClean="0"/>
              <a:pPr>
                <a:defRPr/>
              </a:pPr>
              <a:t>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2774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標題 1">
            <a:extLst>
              <a:ext uri="{FF2B5EF4-FFF2-40B4-BE49-F238E27FC236}">
                <a16:creationId xmlns:a16="http://schemas.microsoft.com/office/drawing/2014/main" id="{75B0AF4B-A644-4AC3-A7B3-0CBC6DFB05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選課時程</a:t>
            </a:r>
          </a:p>
        </p:txBody>
      </p:sp>
      <p:graphicFrame>
        <p:nvGraphicFramePr>
          <p:cNvPr id="6" name="內容版面配置區 5">
            <a:extLst>
              <a:ext uri="{FF2B5EF4-FFF2-40B4-BE49-F238E27FC236}">
                <a16:creationId xmlns:a16="http://schemas.microsoft.com/office/drawing/2014/main" id="{89F8610B-220F-41AA-827A-FBB4ED29AE6D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685800" y="2366963"/>
          <a:ext cx="7772400" cy="3424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2772" name="投影片編號版面配置區 3"/>
          <p:cNvSpPr>
            <a:spLocks noGrp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fld id="{F099675E-DBA1-40BB-B817-1390FBE5DEB6}" type="slidenum">
              <a:rPr lang="zh-TW" altLang="en-US" sz="10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zh-TW" sz="10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5B5E4577-0CA6-4324-98BE-CE335A17D0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1950" y="293688"/>
            <a:ext cx="8096250" cy="104933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mtClean="0">
                <a:latin typeface="Times New Roman" panose="02020603050405020304" pitchFamily="18" charset="0"/>
                <a:ea typeface="標楷體" panose="03000509000000000000" pitchFamily="65" charset="-120"/>
              </a:rPr>
              <a:t>選課期間</a:t>
            </a:r>
            <a:endParaRPr lang="zh-TW" altLang="en-US"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CD2DDC48-F3A9-48EC-894D-6FCE6FA5C00A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>
          <a:xfrm>
            <a:off x="900113" y="1322388"/>
            <a:ext cx="7777162" cy="5184775"/>
          </a:xfrm>
        </p:spPr>
        <p:txBody>
          <a:bodyPr>
            <a:normAutofit fontScale="92500" lnSpcReduction="10000"/>
          </a:bodyPr>
          <a:lstStyle/>
          <a:p>
            <a:pPr fontAlgn="auto">
              <a:lnSpc>
                <a:spcPct val="80000"/>
              </a:lnSpc>
              <a:spcAft>
                <a:spcPts val="600"/>
              </a:spcAft>
              <a:buFont typeface="Wingdings 3" charset="2"/>
              <a:buChar char=""/>
              <a:defRPr/>
            </a:pP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加退選期間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：</a:t>
            </a:r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9/4~9/18 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建議儘早完成選課</a:t>
            </a:r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)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，</a:t>
            </a:r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9/6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起每天早上</a:t>
            </a:r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7-9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點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分發</a:t>
            </a:r>
            <a:endParaRPr lang="en-US" altLang="zh-TW" b="1" u="sng" dirty="0">
              <a:solidFill>
                <a:schemeClr val="tx1">
                  <a:lumMod val="75000"/>
                  <a:lumOff val="25000"/>
                </a:schemeClr>
              </a:solidFill>
              <a:ea typeface="標楷體" panose="03000509000000000000" pitchFamily="65" charset="-120"/>
            </a:endParaRPr>
          </a:p>
          <a:p>
            <a:pPr lvl="1" fontAlgn="auto">
              <a:lnSpc>
                <a:spcPct val="80000"/>
              </a:lnSpc>
              <a:spcAft>
                <a:spcPts val="600"/>
              </a:spcAft>
              <a:buFont typeface="Wingdings 3" charset="2"/>
              <a:buChar char=""/>
              <a:defRPr/>
            </a:pPr>
            <a:r>
              <a:rPr lang="zh-TW" altLang="en-US" sz="2000" b="1" u="sng" dirty="0">
                <a:solidFill>
                  <a:schemeClr val="tx1">
                    <a:lumMod val="75000"/>
                    <a:lumOff val="25000"/>
                  </a:schemeClr>
                </a:solidFill>
                <a:ea typeface="標楷體" panose="03000509000000000000" pitchFamily="65" charset="-120"/>
              </a:rPr>
              <a:t>導師密碼</a:t>
            </a:r>
            <a:r>
              <a:rPr lang="zh-TW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ea typeface="標楷體" panose="03000509000000000000" pitchFamily="65" charset="-120"/>
              </a:rPr>
              <a:t>：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標楷體" panose="03000509000000000000" pitchFamily="65" charset="-120"/>
              </a:rPr>
              <a:t>登入選課系統用</a:t>
            </a:r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標楷體" panose="03000509000000000000" pitchFamily="65" charset="-120"/>
              </a:rPr>
              <a:t>入學第一學期免用，之後初選前領取</a:t>
            </a:r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ea typeface="標楷體" panose="03000509000000000000" pitchFamily="65" charset="-120"/>
              </a:rPr>
              <a:t>)</a:t>
            </a:r>
          </a:p>
          <a:p>
            <a:pPr lvl="1" fontAlgn="auto">
              <a:lnSpc>
                <a:spcPct val="80000"/>
              </a:lnSpc>
              <a:spcAft>
                <a:spcPts val="600"/>
              </a:spcAft>
              <a:buFont typeface="Wingdings 3" charset="2"/>
              <a:buChar char=""/>
              <a:defRPr/>
            </a:pPr>
            <a:r>
              <a:rPr lang="zh-TW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ea typeface="標楷體" panose="03000509000000000000" pitchFamily="65" charset="-120"/>
              </a:rPr>
              <a:t>課程密碼：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標楷體" panose="03000509000000000000" pitchFamily="65" charset="-120"/>
              </a:rPr>
              <a:t>適用於加退選期間一律使用密碼卡的課程或名額外</a:t>
            </a:r>
            <a:endParaRPr lang="en-US" altLang="zh-TW" sz="2000" dirty="0">
              <a:solidFill>
                <a:schemeClr val="tx1">
                  <a:lumMod val="75000"/>
                  <a:lumOff val="25000"/>
                </a:schemeClr>
              </a:solidFill>
              <a:ea typeface="標楷體" panose="03000509000000000000" pitchFamily="65" charset="-120"/>
            </a:endParaRPr>
          </a:p>
          <a:p>
            <a:pPr lvl="2" fontAlgn="auto">
              <a:lnSpc>
                <a:spcPct val="80000"/>
              </a:lnSpc>
              <a:spcAft>
                <a:spcPts val="600"/>
              </a:spcAft>
              <a:buFont typeface="Wingdings 3" charset="2"/>
              <a:buChar char=""/>
              <a:defRPr/>
            </a:pPr>
            <a:r>
              <a:rPr lang="en-US" altLang="zh-TW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如需選課密碼卡，請提前以email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詢問</a:t>
            </a:r>
            <a:r>
              <a:rPr lang="en-US" altLang="zh-TW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或教師到校時間，向老師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領取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。</a:t>
            </a:r>
            <a:endParaRPr lang="zh-TW" altLang="en-US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人工加退選期間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：</a:t>
            </a:r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9/20~9/24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lvl="1" fontAlgn="auto">
              <a:lnSpc>
                <a:spcPct val="8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表單請至選課系統印製，送交授課教師簽准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lvl="1" fontAlgn="auto">
              <a:lnSpc>
                <a:spcPct val="8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手續費每次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100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元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課程停修期間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：</a:t>
            </a:r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10/21~11/29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lvl="1" fontAlgn="auto">
              <a:lnSpc>
                <a:spcPct val="8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表單請至選課系統印製，送交授課教師簽准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lvl="1" fontAlgn="auto">
              <a:lnSpc>
                <a:spcPct val="8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成績單會註記停修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課程相關資訊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   1. 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選課系統：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標楷體" panose="03000509000000000000" pitchFamily="65" charset="-120"/>
              </a:rPr>
              <a:t>帳號為學號，密碼預設為身份證字號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ea typeface="標楷體" panose="03000509000000000000" pitchFamily="65" charset="-120"/>
              </a:rPr>
              <a:t> 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ea typeface="標楷體" panose="03000509000000000000" pitchFamily="65" charset="-120"/>
              </a:rPr>
              <a:t>                    (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標楷體" panose="03000509000000000000" pitchFamily="65" charset="-120"/>
              </a:rPr>
              <a:t>建議登入後重新設定密碼）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                     網址 : </a:t>
            </a:r>
            <a:r>
              <a:rPr lang="en-US" altLang="zh-TW" sz="15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hlinkClick r:id="rId3"/>
              </a:rPr>
              <a:t>https://cis.ncu.edu.tw/Course/main/news/announce</a:t>
            </a:r>
            <a:endParaRPr lang="en-US" altLang="zh-TW" sz="15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   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2.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英文系課程時間表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:  (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請隨時留意課程資訊的公告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)     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                     網址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: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</a:t>
            </a:r>
            <a:r>
              <a:rPr lang="en-US" altLang="zh-TW" sz="1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hlinkClick r:id="rId4"/>
              </a:rPr>
              <a:t>https://english.ncu.edu.tw/index.php/undergraduate/curriculum</a:t>
            </a:r>
            <a:r>
              <a:rPr lang="en-US" altLang="zh-TW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hlinkClick r:id="rId4"/>
              </a:rPr>
              <a:t>/</a:t>
            </a:r>
            <a:endParaRPr lang="en-US" altLang="zh-TW" sz="1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zh-TW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796" name="投影片編號版面配置區 5"/>
          <p:cNvSpPr>
            <a:spLocks noGrp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fld id="{33992CE8-9C63-4DF3-A0FB-BF8E86C861BF}" type="slidenum">
              <a:rPr lang="zh-TW" altLang="en-US" sz="1100">
                <a:solidFill>
                  <a:srgbClr val="D38E27"/>
                </a:solidFill>
                <a:latin typeface="Arial" panose="020B0604020202020204" pitchFamily="34" charset="0"/>
              </a:rPr>
              <a:pPr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zh-TW" sz="1100" dirty="0">
              <a:solidFill>
                <a:srgbClr val="D38E27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標題 1">
            <a:extLst>
              <a:ext uri="{FF2B5EF4-FFF2-40B4-BE49-F238E27FC236}">
                <a16:creationId xmlns:a16="http://schemas.microsoft.com/office/drawing/2014/main" id="{90A26EC7-5A83-4558-A9C6-1A27B83FC4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476250"/>
            <a:ext cx="8686800" cy="838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進修管道</a:t>
            </a:r>
          </a:p>
        </p:txBody>
      </p:sp>
      <p:sp>
        <p:nvSpPr>
          <p:cNvPr id="35843" name="內容版面配置區 2">
            <a:extLst>
              <a:ext uri="{FF2B5EF4-FFF2-40B4-BE49-F238E27FC236}">
                <a16:creationId xmlns:a16="http://schemas.microsoft.com/office/drawing/2014/main" id="{02740D1A-92A9-44F0-AF68-2691DA50D9BC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>
          <a:xfrm>
            <a:off x="685800" y="1844675"/>
            <a:ext cx="7772400" cy="39465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英文系五年學碩士雙學位：大</a:t>
            </a: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三大四下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開放申請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2" fontAlgn="auto">
              <a:spcAft>
                <a:spcPts val="0"/>
              </a:spcAft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申請簡介詳見導覽文宣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輔系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雙主修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學分學程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2" fontAlgn="auto">
              <a:spcAft>
                <a:spcPts val="0"/>
              </a:spcAft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修讀條件，請洽開辦的系所辦公室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2" fontAlgn="auto">
              <a:spcAft>
                <a:spcPts val="0"/>
              </a:spcAft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申請前備妥申請表</a:t>
            </a:r>
            <a:r>
              <a:rPr lang="zh-TW" altLang="en-US" dirty="0">
                <a:latin typeface="新細明體" panose="02020500000000000000" pitchFamily="18" charset="-120"/>
                <a:cs typeface="Times New Roman" panose="02020603050405020304" pitchFamily="18" charset="0"/>
              </a:rPr>
              <a:t>、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成績單及相關文件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email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向系主任說明取得核准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中大學生出國交換計畫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2" fontAlgn="auto">
              <a:spcAft>
                <a:spcPts val="0"/>
              </a:spcAft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請洽國際處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2" fontAlgn="auto">
              <a:spcAft>
                <a:spcPts val="0"/>
              </a:spcAft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申請前備妥申請表</a:t>
            </a:r>
            <a:r>
              <a:rPr lang="zh-TW" altLang="en-US" dirty="0">
                <a:latin typeface="新細明體" panose="02020500000000000000" pitchFamily="18" charset="-120"/>
                <a:cs typeface="Times New Roman" panose="02020603050405020304" pitchFamily="18" charset="0"/>
              </a:rPr>
              <a:t>、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成績單及相關文件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email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向系主任說明取得核准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5844" name="投影片編號版面配置區 3"/>
          <p:cNvSpPr>
            <a:spLocks noGrp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fld id="{04668115-79BD-47CB-BEF8-E5BDB362CD88}" type="slidenum">
              <a:rPr lang="zh-TW" altLang="en-US" sz="1100">
                <a:solidFill>
                  <a:srgbClr val="D38E27"/>
                </a:solidFill>
                <a:latin typeface="Arial" panose="020B0604020202020204" pitchFamily="34" charset="0"/>
              </a:rPr>
              <a:pPr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zh-TW" sz="1100">
              <a:solidFill>
                <a:srgbClr val="D38E27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標題 1">
            <a:extLst>
              <a:ext uri="{FF2B5EF4-FFF2-40B4-BE49-F238E27FC236}">
                <a16:creationId xmlns:a16="http://schemas.microsoft.com/office/drawing/2014/main" id="{8254788B-F662-4173-9426-7912E6DECF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7950" y="627063"/>
            <a:ext cx="8686800" cy="838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修課及進修管道 </a:t>
            </a:r>
            <a:r>
              <a:rPr lang="en-US" altLang="zh-TW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Q&amp;A</a:t>
            </a:r>
            <a:endParaRPr lang="zh-TW" altLang="en-US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6867" name="內容版面配置區 2">
            <a:extLst>
              <a:ext uri="{FF2B5EF4-FFF2-40B4-BE49-F238E27FC236}">
                <a16:creationId xmlns:a16="http://schemas.microsoft.com/office/drawing/2014/main" id="{CCE2874B-8C57-488E-A8CB-3CFE3DF758C5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>
          <a:xfrm>
            <a:off x="685800" y="1557338"/>
            <a:ext cx="7772400" cy="4233862"/>
          </a:xfrm>
        </p:spPr>
        <p:txBody>
          <a:bodyPr>
            <a:normAutofit fontScale="92500"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課程密碼卡請洽授課教師領取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旁聽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課程需提前取得授課教師的同意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第二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外語課程開課單位：語言中心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輔系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雙主修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學分學程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第二</a:t>
            </a: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專長</a:t>
            </a:r>
            <a:endParaRPr lang="en-US" altLang="zh-TW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2" fontAlgn="auto">
              <a:spcAft>
                <a:spcPts val="0"/>
              </a:spcAft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申請時程：二上到四下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學分學程大一可以申請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修習注意事項詳見註冊組網頁</a:t>
            </a:r>
            <a:r>
              <a:rPr lang="zh-TW" altLang="en-US" dirty="0">
                <a:latin typeface="新細明體" panose="02020500000000000000" pitchFamily="18" charset="-120"/>
                <a:cs typeface="Times New Roman" panose="02020603050405020304" pitchFamily="18" charset="0"/>
              </a:rPr>
              <a:t>「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跨領域學習專區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Q&amp;A </a:t>
            </a:r>
            <a:r>
              <a:rPr lang="zh-TW" altLang="en-US" dirty="0">
                <a:latin typeface="新細明體" panose="02020500000000000000" pitchFamily="18" charset="-120"/>
                <a:cs typeface="Times New Roman" panose="02020603050405020304" pitchFamily="18" charset="0"/>
              </a:rPr>
              <a:t>」</a:t>
            </a:r>
            <a:r>
              <a:rPr lang="en-US" altLang="zh-TW" sz="13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13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2"/>
              </a:rPr>
              <a:t>https://pdc.adm.ncu.edu.tw/Register/xdiscip/static/doc/Q&amp;A.pdf</a:t>
            </a:r>
            <a:endParaRPr lang="en-US" altLang="zh-TW" sz="13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2" fontAlgn="auto">
              <a:spcAft>
                <a:spcPts val="0"/>
              </a:spcAft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申請前備妥申請表</a:t>
            </a:r>
            <a:r>
              <a:rPr lang="zh-TW" altLang="en-US" dirty="0">
                <a:latin typeface="新細明體" panose="02020500000000000000" pitchFamily="18" charset="-120"/>
                <a:cs typeface="Times New Roman" panose="02020603050405020304" pitchFamily="18" charset="0"/>
              </a:rPr>
              <a:t>、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成績單及相關文件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email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向系主任說明取得核准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2" fontAlgn="auto">
              <a:spcAft>
                <a:spcPts val="0"/>
              </a:spcAft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如有疑問，請洽主辦系</a:t>
            </a: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所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大學生出國交換計畫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2" fontAlgn="auto">
              <a:spcAft>
                <a:spcPts val="0"/>
              </a:spcAft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申請資格及條件請洽國際處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6868" name="投影片編號版面配置區 3"/>
          <p:cNvSpPr>
            <a:spLocks noGrp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fld id="{87ACF64F-8E32-4078-B3FF-E22BD191FDD1}" type="slidenum">
              <a:rPr lang="zh-TW" altLang="en-US" sz="1100">
                <a:solidFill>
                  <a:srgbClr val="D38E27"/>
                </a:solidFill>
                <a:latin typeface="Arial" panose="020B0604020202020204" pitchFamily="34" charset="0"/>
              </a:rPr>
              <a:pPr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zh-TW" sz="1100">
              <a:solidFill>
                <a:srgbClr val="D38E27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標題 1">
            <a:extLst>
              <a:ext uri="{FF2B5EF4-FFF2-40B4-BE49-F238E27FC236}">
                <a16:creationId xmlns:a16="http://schemas.microsoft.com/office/drawing/2014/main" id="{40B1520D-C883-446E-936D-6008468182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333375"/>
            <a:ext cx="8686800" cy="838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來自系主任的叮嚀</a:t>
            </a:r>
          </a:p>
        </p:txBody>
      </p:sp>
      <p:sp>
        <p:nvSpPr>
          <p:cNvPr id="37891" name="內容版面配置區 2">
            <a:extLst>
              <a:ext uri="{FF2B5EF4-FFF2-40B4-BE49-F238E27FC236}">
                <a16:creationId xmlns:a16="http://schemas.microsoft.com/office/drawing/2014/main" id="{6670D40A-262A-4720-B645-2747462F80B9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>
          <a:xfrm>
            <a:off x="685800" y="1773238"/>
            <a:ext cx="7772400" cy="401796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系主任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葉德宣 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教授 </a:t>
            </a:r>
            <a:r>
              <a:rPr lang="en-US" altLang="zh-TW" dirty="0" smtClean="0">
                <a:hlinkClick r:id="rId2"/>
              </a:rPr>
              <a:t>tehsuan@cc.ncu.edu.tw</a:t>
            </a:r>
            <a:endParaRPr lang="en-US" altLang="zh-TW" dirty="0" smtClean="0"/>
          </a:p>
          <a:p>
            <a:pPr fontAlgn="auto">
              <a:spcAft>
                <a:spcPts val="0"/>
              </a:spcAft>
              <a:defRPr/>
            </a:pP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提前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安排：留意各項申請程序及截止時間，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請提前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3~7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天詢問流程及繳交申請</a:t>
            </a:r>
            <a:r>
              <a:rPr lang="zh-TW" altLang="en-US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文件</a:t>
            </a:r>
            <a:r>
              <a:rPr lang="en-US" altLang="zh-TW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包含申請表，成績單等附件）</a:t>
            </a: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學習提問：練習在發問時，清楚的說明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主旨</a:t>
            </a:r>
            <a:r>
              <a:rPr lang="zh-TW" altLang="en-US" dirty="0">
                <a:solidFill>
                  <a:srgbClr val="FF0000"/>
                </a:solidFill>
                <a:latin typeface="新細明體" panose="02020500000000000000" pitchFamily="18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姓名</a:t>
            </a:r>
            <a:r>
              <a:rPr lang="zh-TW" altLang="en-US" dirty="0">
                <a:solidFill>
                  <a:srgbClr val="FF0000"/>
                </a:solidFill>
                <a:latin typeface="新細明體" panose="02020500000000000000" pitchFamily="18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學號和連絡方式。</a:t>
            </a:r>
            <a:endParaRPr lang="en-US" altLang="zh-TW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獨立自主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洽辦業務，請親自至系</a:t>
            </a: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辦或是在郵件詳述，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請勿隨意寄出語意不清的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email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或委託他人。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defRPr/>
            </a:pP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7892" name="投影片編號版面配置區 3"/>
          <p:cNvSpPr>
            <a:spLocks noGrp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fld id="{161D554E-C355-443A-9421-AB1FFC4EA41A}" type="slidenum">
              <a:rPr lang="zh-TW" altLang="en-US" sz="1100">
                <a:solidFill>
                  <a:srgbClr val="D38E27"/>
                </a:solidFill>
                <a:latin typeface="Arial" panose="020B0604020202020204" pitchFamily="34" charset="0"/>
              </a:rPr>
              <a:pPr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zh-TW" sz="1100">
              <a:solidFill>
                <a:srgbClr val="D38E27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FC3474CC-6EA1-4716-BF24-8964EB1889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1188" y="0"/>
            <a:ext cx="7912100" cy="12382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zh-TW" altLang="en-US">
                <a:latin typeface="Times New Roman" panose="02020603050405020304" pitchFamily="18" charset="0"/>
                <a:ea typeface="標楷體" panose="03000509000000000000" pitchFamily="65" charset="-120"/>
              </a:rPr>
              <a:t>英文系的網網相連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D2968B29-588A-46DA-A5B9-DB446CDE265F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>
          <a:xfrm>
            <a:off x="1039813" y="1412875"/>
            <a:ext cx="7924800" cy="4537075"/>
          </a:xfrm>
        </p:spPr>
        <p:txBody>
          <a:bodyPr>
            <a:normAutofit fontScale="70000" lnSpcReduction="20000"/>
          </a:bodyPr>
          <a:lstStyle/>
          <a:p>
            <a:pPr fontAlgn="auto">
              <a:lnSpc>
                <a:spcPct val="11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zh-TW" altLang="en-US" sz="2800" dirty="0">
                <a:solidFill>
                  <a:srgbClr val="6600CC"/>
                </a:solidFill>
                <a:latin typeface="Times New Roman" pitchFamily="18" charset="0"/>
                <a:ea typeface="標楷體" pitchFamily="65" charset="-120"/>
              </a:rPr>
              <a:t>系辦專線電話（</a:t>
            </a:r>
            <a:r>
              <a:rPr lang="en-US" altLang="zh-TW" sz="2800" dirty="0">
                <a:solidFill>
                  <a:srgbClr val="6600CC"/>
                </a:solidFill>
                <a:latin typeface="Times New Roman" pitchFamily="18" charset="0"/>
                <a:ea typeface="標楷體" pitchFamily="65" charset="-120"/>
              </a:rPr>
              <a:t>03-4273763</a:t>
            </a:r>
            <a:r>
              <a:rPr lang="zh-TW" altLang="en-US" sz="2800" dirty="0">
                <a:solidFill>
                  <a:srgbClr val="6600CC"/>
                </a:solidFill>
                <a:latin typeface="Times New Roman" pitchFamily="18" charset="0"/>
                <a:ea typeface="標楷體" pitchFamily="65" charset="-120"/>
              </a:rPr>
              <a:t>）存入手機通訊錄 ，如有未接來電務必回電</a:t>
            </a:r>
            <a:endParaRPr lang="en-US" altLang="zh-TW" sz="2800" dirty="0">
              <a:solidFill>
                <a:srgbClr val="6600CC"/>
              </a:solidFill>
              <a:latin typeface="Times New Roman" pitchFamily="18" charset="0"/>
              <a:ea typeface="標楷體" pitchFamily="65" charset="-120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endParaRPr lang="en-US" altLang="zh-TW" sz="25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ea typeface="標楷體" pitchFamily="65" charset="-120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zh-TW" altLang="en-US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標楷體" pitchFamily="65" charset="-120"/>
              </a:rPr>
              <a:t>英文系網址 : </a:t>
            </a:r>
            <a:r>
              <a:rPr lang="en-US" altLang="zh-TW" sz="250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hlinkClick r:id="rId3"/>
              </a:rPr>
              <a:t>https://english.ncu.edu.tw/ </a:t>
            </a:r>
            <a:endParaRPr lang="en-US" altLang="zh-TW" sz="250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ea typeface="標楷體" pitchFamily="65" charset="-120"/>
            </a:endParaRPr>
          </a:p>
          <a:p>
            <a:pPr marL="514350" lvl="1" indent="0" fontAlgn="auto">
              <a:lnSpc>
                <a:spcPct val="110000"/>
              </a:lnSpc>
              <a:spcAft>
                <a:spcPts val="0"/>
              </a:spcAft>
              <a:buFontTx/>
              <a:buNone/>
              <a:defRPr/>
            </a:pP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標楷體" pitchFamily="65" charset="-120"/>
              </a:rPr>
              <a:t>修業規定</a:t>
            </a:r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標楷體" pitchFamily="65" charset="-120"/>
              </a:rPr>
              <a:t>: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標楷體" pitchFamily="65" charset="-120"/>
              </a:rPr>
              <a:t> </a:t>
            </a:r>
            <a:r>
              <a:rPr lang="en-US" altLang="zh-TW" sz="200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hlinkClick r:id="rId4"/>
              </a:rPr>
              <a:t>https://english.ncu.edu.tw/index.php/undergraduate/graduation-requirements/</a:t>
            </a:r>
            <a:endParaRPr lang="en-US" altLang="zh-TW" sz="200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ea typeface="標楷體" pitchFamily="65" charset="-120"/>
            </a:endParaRPr>
          </a:p>
          <a:p>
            <a:pPr marL="514350" lvl="1" indent="0" fontAlgn="auto">
              <a:lnSpc>
                <a:spcPct val="110000"/>
              </a:lnSpc>
              <a:spcAft>
                <a:spcPts val="0"/>
              </a:spcAft>
              <a:buFontTx/>
              <a:buNone/>
              <a:defRPr/>
            </a:pP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標楷體" pitchFamily="65" charset="-120"/>
              </a:rPr>
              <a:t>業務辦理</a:t>
            </a:r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標楷體" pitchFamily="65" charset="-120"/>
              </a:rPr>
              <a:t>: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標楷體" pitchFamily="65" charset="-120"/>
              </a:rPr>
              <a:t> </a:t>
            </a:r>
            <a:r>
              <a:rPr lang="en-US" altLang="zh-TW" sz="200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hlinkClick r:id="rId5"/>
              </a:rPr>
              <a:t>https://english.ncu.edu.tw/index.php/undergraduate/student-services/</a:t>
            </a:r>
            <a:endParaRPr lang="en-US" altLang="zh-TW" sz="200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ea typeface="標楷體" pitchFamily="65" charset="-12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zh-TW" altLang="en-US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標楷體" pitchFamily="65" charset="-120"/>
              </a:rPr>
              <a:t>大一知訊網 		 	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zh-TW" altLang="en-US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標楷體" pitchFamily="65" charset="-120"/>
              </a:rPr>
              <a:t>            網址 : </a:t>
            </a:r>
            <a:r>
              <a:rPr lang="en-US" altLang="zh-TW" sz="250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hlinkClick r:id="rId6"/>
              </a:rPr>
              <a:t>http://ncufresh.ncu.edu.tw</a:t>
            </a:r>
            <a:endParaRPr lang="en-US" altLang="zh-TW" sz="250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ea typeface="標楷體" pitchFamily="65" charset="-12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en-US" altLang="zh-TW" sz="25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ea typeface="標楷體" pitchFamily="65" charset="-12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zh-TW" altLang="en-US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標楷體" pitchFamily="65" charset="-120"/>
              </a:rPr>
              <a:t>英文系的</a:t>
            </a:r>
            <a:r>
              <a:rPr lang="en-US" altLang="zh-TW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標楷體" pitchFamily="65" charset="-120"/>
              </a:rPr>
              <a:t>Facebook: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zh-TW" altLang="en-US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標楷體" pitchFamily="65" charset="-120"/>
              </a:rPr>
              <a:t>             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標楷體" pitchFamily="65" charset="-120"/>
              </a:rPr>
              <a:t>中央大學英美語文學系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標楷體" pitchFamily="65" charset="-120"/>
              </a:rPr>
              <a:t>English Department NCU~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標楷體" pitchFamily="65" charset="-120"/>
              </a:rPr>
              <a:t>系學會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ea typeface="標楷體" pitchFamily="65" charset="-120"/>
            </a:endParaRPr>
          </a:p>
          <a:p>
            <a:pPr algn="ctr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en-US" altLang="zh-TW" sz="2400" b="1" dirty="0">
              <a:solidFill>
                <a:schemeClr val="tx1">
                  <a:lumMod val="75000"/>
                  <a:lumOff val="25000"/>
                </a:schemeClr>
              </a:solidFill>
              <a:latin typeface="Monotype Corsiva" pitchFamily="66" charset="0"/>
            </a:endParaRPr>
          </a:p>
          <a:p>
            <a:pPr algn="ctr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zh-TW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otype Corsiva" pitchFamily="66" charset="0"/>
              </a:rPr>
              <a:t>Enjoy and Have a Nice Life</a:t>
            </a:r>
            <a:endParaRPr lang="zh-TW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8916" name="投影片編號版面配置區 5"/>
          <p:cNvSpPr>
            <a:spLocks noGrp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fld id="{5BB941A2-2A80-40DB-8AB3-575D2CBDB4AE}" type="slidenum">
              <a:rPr lang="zh-TW" altLang="en-US" sz="1100">
                <a:solidFill>
                  <a:srgbClr val="D38E27"/>
                </a:solidFill>
                <a:latin typeface="Arial" panose="020B0604020202020204" pitchFamily="34" charset="0"/>
              </a:rPr>
              <a:pPr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zh-TW" sz="1100">
              <a:solidFill>
                <a:srgbClr val="D38E27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split dir="in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1">
      <a:dk1>
        <a:srgbClr val="3E3E5C"/>
      </a:dk1>
      <a:lt1>
        <a:srgbClr val="FFFFFF"/>
      </a:lt1>
      <a:dk2>
        <a:srgbClr val="666699"/>
      </a:dk2>
      <a:lt2>
        <a:srgbClr val="FFFFFF"/>
      </a:lt2>
      <a:accent1>
        <a:srgbClr val="60597B"/>
      </a:accent1>
      <a:accent2>
        <a:srgbClr val="6666FF"/>
      </a:accent2>
      <a:accent3>
        <a:srgbClr val="B8B8CA"/>
      </a:accent3>
      <a:accent4>
        <a:srgbClr val="DADADA"/>
      </a:accent4>
      <a:accent5>
        <a:srgbClr val="B6B5BF"/>
      </a:accent5>
      <a:accent6>
        <a:srgbClr val="5C5CE7"/>
      </a:accent6>
      <a:hlink>
        <a:srgbClr val="99CCFF"/>
      </a:hlink>
      <a:folHlink>
        <a:srgbClr val="FFFF99"/>
      </a:folHlink>
    </a:clrScheme>
    <a:fontScheme name="Default Design">
      <a:majorFont>
        <a:latin typeface="Palatino Linotype"/>
        <a:ea typeface=""/>
        <a:cs typeface=""/>
      </a:majorFont>
      <a:minorFont>
        <a:latin typeface="Palatino Linoty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小水滴">
  <a:themeElements>
    <a:clrScheme name="小水滴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小水滴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小水滴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9105</TotalTime>
  <Words>1490</Words>
  <Application>Microsoft Office PowerPoint</Application>
  <PresentationFormat>如螢幕大小 (4:3)</PresentationFormat>
  <Paragraphs>240</Paragraphs>
  <Slides>13</Slides>
  <Notes>6</Notes>
  <HiddenSlides>0</HiddenSlides>
  <MMClips>0</MMClips>
  <ScaleCrop>false</ScaleCrop>
  <HeadingPairs>
    <vt:vector size="6" baseType="variant">
      <vt:variant>
        <vt:lpstr>使用字型</vt:lpstr>
      </vt:variant>
      <vt:variant>
        <vt:i4>14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13</vt:i4>
      </vt:variant>
    </vt:vector>
  </HeadingPairs>
  <TitlesOfParts>
    <vt:vector size="29" baseType="lpstr">
      <vt:lpstr>Hammersmith One</vt:lpstr>
      <vt:lpstr>Manjari</vt:lpstr>
      <vt:lpstr>微軟正黑體</vt:lpstr>
      <vt:lpstr>新細明體</vt:lpstr>
      <vt:lpstr>標楷體</vt:lpstr>
      <vt:lpstr>Arial</vt:lpstr>
      <vt:lpstr>Century Gothic</vt:lpstr>
      <vt:lpstr>Monotype Corsiva</vt:lpstr>
      <vt:lpstr>Palatino Linotype</vt:lpstr>
      <vt:lpstr>Times New Roman</vt:lpstr>
      <vt:lpstr>Tw Cen MT</vt:lpstr>
      <vt:lpstr>Wingdings</vt:lpstr>
      <vt:lpstr>Wingdings 2</vt:lpstr>
      <vt:lpstr>Wingdings 3</vt:lpstr>
      <vt:lpstr>Default Design</vt:lpstr>
      <vt:lpstr>小水滴</vt:lpstr>
      <vt:lpstr>中央大學英美語文學系</vt:lpstr>
      <vt:lpstr>應修課程類別</vt:lpstr>
      <vt:lpstr>新生必修科目</vt:lpstr>
      <vt:lpstr>「共同必修」課程注意事項</vt:lpstr>
      <vt:lpstr>選課注意事項</vt:lpstr>
      <vt:lpstr>PowerPoint 簡報</vt:lpstr>
      <vt:lpstr>PowerPoint 簡報</vt:lpstr>
      <vt:lpstr>選課時程</vt:lpstr>
      <vt:lpstr>選課期間</vt:lpstr>
      <vt:lpstr>進修管道</vt:lpstr>
      <vt:lpstr>修課及進修管道 Q&amp;A</vt:lpstr>
      <vt:lpstr>來自系主任的叮嚀</vt:lpstr>
      <vt:lpstr>英文系的網網相連</vt:lpstr>
    </vt:vector>
  </TitlesOfParts>
  <Company>Eng@NCU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英美語文學系</dc:title>
  <dc:creator>Dee Dee Wang</dc:creator>
  <cp:lastModifiedBy>User</cp:lastModifiedBy>
  <cp:revision>328</cp:revision>
  <cp:lastPrinted>2023-09-05T06:15:06Z</cp:lastPrinted>
  <dcterms:created xsi:type="dcterms:W3CDTF">2004-08-10T09:33:25Z</dcterms:created>
  <dcterms:modified xsi:type="dcterms:W3CDTF">2024-09-03T05:43:23Z</dcterms:modified>
</cp:coreProperties>
</file>