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5" r:id="rId1"/>
    <p:sldMasterId id="2147484097" r:id="rId2"/>
    <p:sldMasterId id="2147484193" r:id="rId3"/>
    <p:sldMasterId id="2147484286" r:id="rId4"/>
    <p:sldMasterId id="2147484328" r:id="rId5"/>
    <p:sldMasterId id="2147484340" r:id="rId6"/>
    <p:sldMasterId id="2147484454" r:id="rId7"/>
    <p:sldMasterId id="2147484592" r:id="rId8"/>
  </p:sldMasterIdLst>
  <p:notesMasterIdLst>
    <p:notesMasterId r:id="rId16"/>
  </p:notesMasterIdLst>
  <p:handoutMasterIdLst>
    <p:handoutMasterId r:id="rId17"/>
  </p:handoutMasterIdLst>
  <p:sldIdLst>
    <p:sldId id="256" r:id="rId9"/>
    <p:sldId id="257" r:id="rId10"/>
    <p:sldId id="259" r:id="rId11"/>
    <p:sldId id="269" r:id="rId12"/>
    <p:sldId id="263" r:id="rId13"/>
    <p:sldId id="265" r:id="rId14"/>
    <p:sldId id="272" r:id="rId15"/>
  </p:sldIdLst>
  <p:sldSz cx="9144000" cy="6858000" type="screen4x3"/>
  <p:notesSz cx="6797675" cy="99298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D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/>
          <a:lstStyle>
            <a:lvl1pPr algn="r">
              <a:defRPr sz="1200"/>
            </a:lvl1pPr>
          </a:lstStyle>
          <a:p>
            <a:fld id="{0AFB1A6C-EF3D-450D-8D58-339A54ED39C2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431600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31600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 anchor="b"/>
          <a:lstStyle>
            <a:lvl1pPr algn="r">
              <a:defRPr sz="1200"/>
            </a:lvl1pPr>
          </a:lstStyle>
          <a:p>
            <a:fld id="{C7D990C4-265F-41DD-8271-C8796BCCA6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6766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/>
          <a:lstStyle>
            <a:lvl1pPr algn="r">
              <a:defRPr sz="1200"/>
            </a:lvl1pPr>
          </a:lstStyle>
          <a:p>
            <a:fld id="{D8092B72-5BF3-4F82-8339-38D663D28CD2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2" tIns="45866" rIns="91732" bIns="45866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6662"/>
            <a:ext cx="5438140" cy="4468417"/>
          </a:xfrm>
          <a:prstGeom prst="rect">
            <a:avLst/>
          </a:prstGeom>
        </p:spPr>
        <p:txBody>
          <a:bodyPr vert="horz" lIns="91732" tIns="45866" rIns="91732" bIns="45866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6491"/>
          </a:xfrm>
          <a:prstGeom prst="rect">
            <a:avLst/>
          </a:prstGeom>
        </p:spPr>
        <p:txBody>
          <a:bodyPr vert="horz" lIns="91732" tIns="45866" rIns="91732" bIns="45866" rtlCol="0" anchor="b"/>
          <a:lstStyle>
            <a:lvl1pPr algn="r">
              <a:defRPr sz="1200"/>
            </a:lvl1pPr>
          </a:lstStyle>
          <a:p>
            <a:fld id="{8EE287C5-F12F-4C53-8704-61FECCB88F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7533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355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863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1949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5251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289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45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0445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84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933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1426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6798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8451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5699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0988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3517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143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657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95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6314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16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17162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16010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13948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16470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22828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2568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7449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926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68852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84760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21653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0322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02381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87921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16568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7526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63450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5276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2355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97268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75309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11173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61007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26466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98569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41891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59641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27786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207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360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20228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25353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46139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93721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09227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01202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465231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17957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67044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2615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98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46036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46134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94827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48204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08288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333402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79861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7174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03441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2120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5651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934521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34951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73403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75764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05359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4A08-BBA3-4FBC-85E9-FE7AAE76B247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47603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152C-88C5-47B7-AC42-F09484CA3B6D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4513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2C7A-DAE9-4FA1-9270-CE027C6CD7AF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306239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4B38-C96A-44C1-A3FA-01E64C20BBA3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56415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5B6-673E-416E-A411-E5937287D4E0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857949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8CE7-2ECE-48CE-9455-F343EEF6F45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005404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4677E-35D7-4CC6-B558-311EAE38F292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507644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EC28-A661-4AC4-A9E3-A31A9DCB423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720617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D4596-7625-4397-A98D-47D650C9597A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894568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8078805"/>
      </p:ext>
    </p:extLst>
  </p:cSld>
  <p:clrMapOvr>
    <a:masterClrMapping/>
  </p:clrMapOvr>
  <p:hf hd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4507831"/>
      </p:ext>
    </p:extLst>
  </p:cSld>
  <p:clrMapOvr>
    <a:masterClrMapping/>
  </p:clrMapOvr>
  <p:hf hd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7313121"/>
      </p:ext>
    </p:extLst>
  </p:cSld>
  <p:clrMapOvr>
    <a:masterClrMapping/>
  </p:clrMapOvr>
  <p:hf hd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1020608"/>
      </p:ext>
    </p:extLst>
  </p:cSld>
  <p:clrMapOvr>
    <a:masterClrMapping/>
  </p:clrMapOvr>
  <p:hf hd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439190"/>
      </p:ext>
    </p:extLst>
  </p:cSld>
  <p:clrMapOvr>
    <a:masterClrMapping/>
  </p:clrMapOvr>
  <p:hf hd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3045816"/>
      </p:ext>
    </p:extLst>
  </p:cSld>
  <p:clrMapOvr>
    <a:masterClrMapping/>
  </p:clrMapOvr>
  <p:hf hd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B46C-4668-4B02-B2BB-4DD806364EF5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289050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66E-0A82-4C6B-B2EB-B1D9029FB376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357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021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858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8" r:id="rId1"/>
    <p:sldLayoutId id="2147484099" r:id="rId2"/>
    <p:sldLayoutId id="2147484100" r:id="rId3"/>
    <p:sldLayoutId id="2147484101" r:id="rId4"/>
    <p:sldLayoutId id="2147484102" r:id="rId5"/>
    <p:sldLayoutId id="2147484103" r:id="rId6"/>
    <p:sldLayoutId id="2147484104" r:id="rId7"/>
    <p:sldLayoutId id="2147484105" r:id="rId8"/>
    <p:sldLayoutId id="2147484106" r:id="rId9"/>
    <p:sldLayoutId id="2147484107" r:id="rId10"/>
    <p:sldLayoutId id="2147484108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2946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1958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091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9" r:id="rId1"/>
    <p:sldLayoutId id="2147484330" r:id="rId2"/>
    <p:sldLayoutId id="2147484331" r:id="rId3"/>
    <p:sldLayoutId id="2147484332" r:id="rId4"/>
    <p:sldLayoutId id="2147484333" r:id="rId5"/>
    <p:sldLayoutId id="2147484334" r:id="rId6"/>
    <p:sldLayoutId id="2147484335" r:id="rId7"/>
    <p:sldLayoutId id="2147484336" r:id="rId8"/>
    <p:sldLayoutId id="2147484337" r:id="rId9"/>
    <p:sldLayoutId id="2147484338" r:id="rId10"/>
    <p:sldLayoutId id="2147484339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4695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1" r:id="rId1"/>
    <p:sldLayoutId id="2147484342" r:id="rId2"/>
    <p:sldLayoutId id="2147484343" r:id="rId3"/>
    <p:sldLayoutId id="2147484344" r:id="rId4"/>
    <p:sldLayoutId id="2147484345" r:id="rId5"/>
    <p:sldLayoutId id="2147484346" r:id="rId6"/>
    <p:sldLayoutId id="2147484347" r:id="rId7"/>
    <p:sldLayoutId id="2147484348" r:id="rId8"/>
    <p:sldLayoutId id="2147484349" r:id="rId9"/>
    <p:sldLayoutId id="2147484350" r:id="rId10"/>
    <p:sldLayoutId id="2147484351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59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5" r:id="rId1"/>
    <p:sldLayoutId id="2147484456" r:id="rId2"/>
    <p:sldLayoutId id="2147484457" r:id="rId3"/>
    <p:sldLayoutId id="2147484458" r:id="rId4"/>
    <p:sldLayoutId id="2147484459" r:id="rId5"/>
    <p:sldLayoutId id="2147484460" r:id="rId6"/>
    <p:sldLayoutId id="2147484461" r:id="rId7"/>
    <p:sldLayoutId id="2147484462" r:id="rId8"/>
    <p:sldLayoutId id="2147484463" r:id="rId9"/>
    <p:sldLayoutId id="2147484464" r:id="rId10"/>
    <p:sldLayoutId id="2147484465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91E11AC-45E6-4CDC-BF1B-D0E14772B1AE}" type="datetime1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B285C01-B51B-459D-B5E2-547880F1B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602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3" r:id="rId1"/>
    <p:sldLayoutId id="2147484594" r:id="rId2"/>
    <p:sldLayoutId id="2147484595" r:id="rId3"/>
    <p:sldLayoutId id="2147484596" r:id="rId4"/>
    <p:sldLayoutId id="2147484597" r:id="rId5"/>
    <p:sldLayoutId id="2147484598" r:id="rId6"/>
    <p:sldLayoutId id="2147484599" r:id="rId7"/>
    <p:sldLayoutId id="2147484600" r:id="rId8"/>
    <p:sldLayoutId id="2147484601" r:id="rId9"/>
    <p:sldLayoutId id="2147484602" r:id="rId10"/>
    <p:sldLayoutId id="2147484603" r:id="rId11"/>
    <p:sldLayoutId id="2147484604" r:id="rId12"/>
    <p:sldLayoutId id="2147484605" r:id="rId13"/>
    <p:sldLayoutId id="2147484606" r:id="rId14"/>
    <p:sldLayoutId id="2147484607" r:id="rId15"/>
    <p:sldLayoutId id="2147484608" r:id="rId16"/>
    <p:sldLayoutId id="2147484609" r:id="rId1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glish.ncu.edu.tw/index.php/graduate/admission/" TargetMode="External"/><Relationship Id="rId2" Type="http://schemas.openxmlformats.org/officeDocument/2006/relationships/hyperlink" Target="https://admission.ncu.edu.tw/zh-TW/content/82/13" TargetMode="External"/><Relationship Id="rId1" Type="http://schemas.openxmlformats.org/officeDocument/2006/relationships/slideLayout" Target="../slideLayouts/slideLayout79.xml"/><Relationship Id="rId5" Type="http://schemas.openxmlformats.org/officeDocument/2006/relationships/hyperlink" Target="https://english.ncu.edu.tw/index.php/graduate/masters-thesis/" TargetMode="External"/><Relationship Id="rId4" Type="http://schemas.openxmlformats.org/officeDocument/2006/relationships/hyperlink" Target="https://cis.ncu.edu.tw/Course/main/query/byYears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87624" y="1627404"/>
            <a:ext cx="7145411" cy="3024336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英美語文學系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五年學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新細明體"/>
                <a:ea typeface="新細明體"/>
              </a:rPr>
              <a:t>、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碩士修讀說明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3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3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33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476053" y="4725144"/>
            <a:ext cx="2568551" cy="726084"/>
          </a:xfrm>
        </p:spPr>
        <p:txBody>
          <a:bodyPr/>
          <a:lstStyle/>
          <a:p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2024.12.03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5663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3338" cy="1596177"/>
          </a:xfrm>
        </p:spPr>
        <p:txBody>
          <a:bodyPr/>
          <a:lstStyle/>
          <a:p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修讀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五年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新細明體"/>
                <a:ea typeface="新細明體"/>
              </a:rPr>
              <a:t>、</a:t>
            </a:r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碩士的優勢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899592" y="1556792"/>
            <a:ext cx="7848872" cy="4110460"/>
          </a:xfrm>
        </p:spPr>
        <p:txBody>
          <a:bodyPr>
            <a:noAutofit/>
          </a:bodyPr>
          <a:lstStyle/>
          <a:p>
            <a:r>
              <a:rPr lang="en-US" altLang="zh-TW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endParaRPr lang="zh-TW" altLang="zh-TW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</a:t>
            </a:r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取得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學士、碩士雙學位</a:t>
            </a:r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只需</a:t>
            </a:r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1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 </a:t>
            </a:r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endParaRPr lang="zh-TW" altLang="zh-TW" sz="16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 </a:t>
            </a:r>
            <a:endParaRPr lang="zh-TW" altLang="zh-TW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</a:t>
            </a:r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大學期間修讀本系或其他研究所課程，可抵免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</a:p>
          <a:p>
            <a:r>
              <a:rPr lang="en-US" altLang="zh-TW" sz="1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30K</a:t>
            </a:r>
          </a:p>
          <a:p>
            <a:pPr marL="45720" indent="0">
              <a:buNone/>
            </a:pP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</a:t>
            </a:r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費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節省近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萬元，以</a:t>
            </a:r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113</a:t>
            </a:r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學年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為例</a:t>
            </a:r>
          </a:p>
          <a:p>
            <a:pPr marL="45720" indent="0">
              <a:buNone/>
            </a:pP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sym typeface="Wingdings 3"/>
              </a:rPr>
              <a:t>       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sym typeface="Wingdings 3"/>
              </a:rPr>
              <a:t>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x 1,570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學分＝</a:t>
            </a:r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28,260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</a:t>
            </a:r>
            <a:endParaRPr lang="en-US" altLang="zh-TW" sz="16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研究生導師戴芃儀 老師</a:t>
            </a:r>
            <a:endParaRPr lang="zh-TW" altLang="zh-TW" sz="1600" b="1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/>
            <a:r>
              <a:rPr lang="zh-TW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提供</a:t>
            </a:r>
            <a:r>
              <a:rPr lang="zh-TW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課業及論文研究的輔導與諮詢。</a:t>
            </a:r>
          </a:p>
          <a:p>
            <a:endParaRPr lang="en-US" altLang="zh-TW" sz="16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zh-TW" sz="16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227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685331" y="332656"/>
            <a:ext cx="7773338" cy="1596177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完成修讀的條件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3"/>
          </p:nvPr>
        </p:nvSpPr>
        <p:spPr>
          <a:xfrm>
            <a:off x="1403648" y="1628800"/>
            <a:ext cx="6738420" cy="367240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提出申請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通過審查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後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取得「預備研究生」資格</a:t>
            </a:r>
          </a:p>
          <a:p>
            <a:pPr lvl="0"/>
            <a:r>
              <a:rPr lang="zh-TW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大四上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學期</a:t>
            </a:r>
            <a:r>
              <a:rPr lang="zh-TW" altLang="en-US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考</a:t>
            </a:r>
            <a:r>
              <a:rPr lang="zh-TW" altLang="zh-TW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取</a:t>
            </a:r>
            <a:r>
              <a:rPr lang="zh-TW" altLang="zh-TW" sz="2900" b="1" u="sng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碩士班甄試入學</a:t>
            </a:r>
          </a:p>
          <a:p>
            <a:pPr lvl="0"/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大四下學期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修畢</a:t>
            </a:r>
            <a:r>
              <a:rPr lang="zh-TW" altLang="en-US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大學部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128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畢業學分</a:t>
            </a:r>
            <a:endParaRPr lang="en-US" altLang="zh-TW" sz="29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碩一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修畢碩士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班</a:t>
            </a:r>
            <a:r>
              <a:rPr lang="en-US" altLang="zh-TW" sz="29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</a:t>
            </a:r>
            <a:r>
              <a:rPr lang="zh-TW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畢業學分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共</a:t>
            </a:r>
            <a:r>
              <a:rPr lang="en-US" altLang="zh-TW" sz="29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門課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29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/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修業總平均成績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80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含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以上</a:t>
            </a:r>
            <a:endParaRPr lang="en-US" altLang="zh-TW" sz="29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/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其中</a:t>
            </a:r>
            <a:r>
              <a:rPr lang="en-US" altLang="zh-TW" sz="29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門課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含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以上的成績為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80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</a:t>
            </a:r>
            <a:r>
              <a:rPr lang="en-US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含</a:t>
            </a:r>
            <a:r>
              <a:rPr lang="en-US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以上</a:t>
            </a:r>
            <a:endParaRPr lang="zh-TW" altLang="zh-TW" sz="29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0"/>
            <a:r>
              <a:rPr lang="zh-TW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通過碩士論文提要審查</a:t>
            </a:r>
            <a:r>
              <a:rPr lang="en-US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(Proposal)</a:t>
            </a:r>
            <a:endParaRPr lang="zh-TW" altLang="zh-TW" sz="29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0"/>
            <a:r>
              <a:rPr lang="zh-TW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通過碩士論文學位口試</a:t>
            </a:r>
            <a:r>
              <a:rPr lang="en-US" altLang="zh-TW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(Defense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lvl="0"/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論文提要完成日和口試日期需間隔</a:t>
            </a:r>
            <a:r>
              <a:rPr lang="en-US" altLang="zh-TW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個月以上</a:t>
            </a:r>
            <a:endParaRPr lang="zh-TW" altLang="zh-TW" sz="29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fld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637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611560" y="50218"/>
            <a:ext cx="7773987" cy="1595438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修業規劃建議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278528"/>
              </p:ext>
            </p:extLst>
          </p:nvPr>
        </p:nvGraphicFramePr>
        <p:xfrm>
          <a:off x="214077" y="1363981"/>
          <a:ext cx="8568951" cy="4992370"/>
        </p:xfrm>
        <a:graphic>
          <a:graphicData uri="http://schemas.openxmlformats.org/drawingml/2006/table">
            <a:tbl>
              <a:tblPr/>
              <a:tblGrid>
                <a:gridCol w="1580439">
                  <a:extLst>
                    <a:ext uri="{9D8B030D-6E8A-4147-A177-3AD203B41FA5}">
                      <a16:colId xmlns:a16="http://schemas.microsoft.com/office/drawing/2014/main" val="4157471800"/>
                    </a:ext>
                  </a:extLst>
                </a:gridCol>
                <a:gridCol w="1325499">
                  <a:extLst>
                    <a:ext uri="{9D8B030D-6E8A-4147-A177-3AD203B41FA5}">
                      <a16:colId xmlns:a16="http://schemas.microsoft.com/office/drawing/2014/main" val="3303147772"/>
                    </a:ext>
                  </a:extLst>
                </a:gridCol>
                <a:gridCol w="1307671">
                  <a:extLst>
                    <a:ext uri="{9D8B030D-6E8A-4147-A177-3AD203B41FA5}">
                      <a16:colId xmlns:a16="http://schemas.microsoft.com/office/drawing/2014/main" val="2078989591"/>
                    </a:ext>
                  </a:extLst>
                </a:gridCol>
                <a:gridCol w="1380319">
                  <a:extLst>
                    <a:ext uri="{9D8B030D-6E8A-4147-A177-3AD203B41FA5}">
                      <a16:colId xmlns:a16="http://schemas.microsoft.com/office/drawing/2014/main" val="1380050129"/>
                    </a:ext>
                  </a:extLst>
                </a:gridCol>
                <a:gridCol w="1307671">
                  <a:extLst>
                    <a:ext uri="{9D8B030D-6E8A-4147-A177-3AD203B41FA5}">
                      <a16:colId xmlns:a16="http://schemas.microsoft.com/office/drawing/2014/main" val="941357139"/>
                    </a:ext>
                  </a:extLst>
                </a:gridCol>
                <a:gridCol w="799132">
                  <a:extLst>
                    <a:ext uri="{9D8B030D-6E8A-4147-A177-3AD203B41FA5}">
                      <a16:colId xmlns:a16="http://schemas.microsoft.com/office/drawing/2014/main" val="167850006"/>
                    </a:ext>
                  </a:extLst>
                </a:gridCol>
                <a:gridCol w="868220">
                  <a:extLst>
                    <a:ext uri="{9D8B030D-6E8A-4147-A177-3AD203B41FA5}">
                      <a16:colId xmlns:a16="http://schemas.microsoft.com/office/drawing/2014/main" val="1446830517"/>
                    </a:ext>
                  </a:extLst>
                </a:gridCol>
              </a:tblGrid>
              <a:tr h="6437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課程類別   </a:t>
                      </a:r>
                      <a:endParaRPr lang="en-US" altLang="zh-TW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altLang="zh-TW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                   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年級  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大一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大二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大三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大四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碩一</a:t>
                      </a:r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上</a:t>
                      </a:r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碩一</a:t>
                      </a:r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下</a:t>
                      </a:r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933994"/>
                  </a:ext>
                </a:extLst>
              </a:tr>
              <a:tr h="33423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共同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必修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(19)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國文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(5)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774452"/>
                  </a:ext>
                </a:extLst>
              </a:tr>
              <a:tr h="33423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服務學習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(0*2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門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2559410"/>
                  </a:ext>
                </a:extLst>
              </a:tr>
              <a:tr h="33423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體育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(0*5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門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25742"/>
                  </a:ext>
                </a:extLst>
              </a:tr>
              <a:tr h="37136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通識核心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(14):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每學年修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3~4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3459989"/>
                  </a:ext>
                </a:extLst>
              </a:tr>
              <a:tr h="698289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系訂</a:t>
                      </a:r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(84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b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系訂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78+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大一外文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6)</a:t>
                      </a:r>
                      <a:endParaRPr lang="en-US" altLang="zh-TW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4126862"/>
                  </a:ext>
                </a:extLst>
              </a:tr>
              <a:tr h="542981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自由選修</a:t>
                      </a:r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(25)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4907315"/>
                  </a:ext>
                </a:extLst>
              </a:tr>
              <a:tr h="334230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碩士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班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(24)</a:t>
                      </a:r>
                    </a:p>
                    <a:p>
                      <a:pPr algn="ctr" rtl="0" fontAlgn="ctr"/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先修模式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TW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935092"/>
                  </a:ext>
                </a:extLst>
              </a:tr>
              <a:tr h="334230">
                <a:tc>
                  <a:txBody>
                    <a:bodyPr/>
                    <a:lstStyle/>
                    <a:p>
                      <a:pPr algn="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碩士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班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(24)</a:t>
                      </a:r>
                    </a:p>
                    <a:p>
                      <a:pPr algn="r" rtl="0" fontAlgn="ctr"/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先</a:t>
                      </a:r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修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模式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TW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                      6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                   6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         6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            6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8860252"/>
                  </a:ext>
                </a:extLst>
              </a:tr>
              <a:tr h="656080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學年學分合計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含通識核心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40 </a:t>
                      </a:r>
                      <a:b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含通識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核心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28~31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含通識核心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27~30</a:t>
                      </a:r>
                      <a:b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含通識核心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0~6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0484782"/>
                  </a:ext>
                </a:extLst>
              </a:tr>
              <a:tr h="334230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平均每學期修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習學分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22~23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14~16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14~15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0~6</a:t>
                      </a:r>
                    </a:p>
                  </a:txBody>
                  <a:tcPr marL="5757" marR="5757" marT="57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336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239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55576" y="0"/>
            <a:ext cx="7773338" cy="1596177"/>
          </a:xfrm>
        </p:spPr>
        <p:txBody>
          <a:bodyPr>
            <a:normAutofit/>
          </a:bodyPr>
          <a:lstStyle/>
          <a:p>
            <a:r>
              <a:rPr lang="en-US" altLang="zh-TW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FAQ </a:t>
            </a:r>
            <a:r>
              <a:rPr lang="zh-TW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常見</a:t>
            </a:r>
            <a:r>
              <a:rPr lang="zh-TW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問題與答案</a:t>
            </a:r>
            <a:endParaRPr lang="zh-TW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3"/>
          </p:nvPr>
        </p:nvSpPr>
        <p:spPr>
          <a:xfrm>
            <a:off x="899592" y="1160054"/>
            <a:ext cx="7772870" cy="5184576"/>
          </a:xfrm>
        </p:spPr>
        <p:txBody>
          <a:bodyPr>
            <a:normAutofit fontScale="25000" lnSpcReduction="20000"/>
          </a:bodyPr>
          <a:lstStyle/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通過英文系五年學碩士審查，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須要參加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碩士班招生考試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A: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是的，「預備研究生」須於規定年限取得學士學位並通過本系碩士班甄試。</a:t>
            </a:r>
            <a:endParaRPr lang="en-US" altLang="zh-TW" sz="6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「預備研究生」和直接參加碩士班甄試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考試入學招生考的新生有何不同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預備研究生」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有研究生導師提供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的輔導與諮詢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先修讀本系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班學期成績及格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(70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課程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可以抵免學分為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一般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碩士班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新生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可以抵免學分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Q: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選修外系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外校的碩士班課程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抵免嗎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A: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經導師或指導教授同意，認可外系或外校課程以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學分為限（外校課程上限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Q: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「預備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研究生」在大四來不及修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完大學的畢業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學分，怎麼辦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?</a:t>
            </a:r>
            <a:b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未在修業年限取得學士學位者，依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循一般碩士班新生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的招生入學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方式即可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抵免碩士班學分上限為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endParaRPr lang="en-US" altLang="zh-TW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如果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來不及在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五年完成學碩士學業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，是否可以繼續修讀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lang="en-US" altLang="zh-TW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。碩士修業年限為</a:t>
            </a:r>
            <a:r>
              <a:rPr lang="en-US" altLang="zh-TW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年。</a:t>
            </a:r>
            <a:endParaRPr lang="en-US" altLang="zh-TW" sz="6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en-US" altLang="zh-TW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en-US" altLang="zh-TW" sz="1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>
              <a:buNone/>
            </a:pPr>
            <a:endParaRPr lang="en-US" altLang="zh-TW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>
              <a:buNone/>
            </a:pPr>
            <a:endParaRPr lang="en-US" altLang="zh-TW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>
              <a:buNone/>
            </a:pP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793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262933" cy="549062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參考資料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3"/>
          </p:nvPr>
        </p:nvSpPr>
        <p:spPr>
          <a:xfrm>
            <a:off x="1043608" y="1268760"/>
            <a:ext cx="7772870" cy="4907633"/>
          </a:xfrm>
        </p:spPr>
        <p:txBody>
          <a:bodyPr>
            <a:noAutofit/>
          </a:bodyPr>
          <a:lstStyle/>
          <a:p>
            <a:pPr marL="331470" indent="-285750"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碩士班甄試入學和碩士班考試入學的考科差異</a:t>
            </a:r>
            <a:endParaRPr lang="en-US" altLang="zh-TW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88670" lvl="1" indent="-285750"/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碩士班甄試入學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月上旬公告招生簡章</a:t>
            </a:r>
            <a:endParaRPr lang="en-US" altLang="zh-TW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245870" lvl="2" indent="-285750"/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初試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資料審查</a:t>
            </a:r>
            <a:r>
              <a:rPr lang="zh-TW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zh-TW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書面資料審查採線上填寫，請提早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準備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新細明體" panose="02020500000000000000" pitchFamily="18" charset="-120"/>
                <a:cs typeface="Times New Roman" panose="02020603050405020304" pitchFamily="18" charset="0"/>
              </a:rPr>
              <a:t>)</a:t>
            </a:r>
          </a:p>
          <a:p>
            <a:pPr marL="1245870" lvl="2" indent="-285750"/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新細明體" panose="02020500000000000000" pitchFamily="18" charset="-120"/>
                <a:ea typeface="標楷體" panose="03000509000000000000" pitchFamily="65" charset="-120"/>
                <a:cs typeface="Times New Roman" panose="02020603050405020304" pitchFamily="18" charset="0"/>
              </a:rPr>
              <a:t>複試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新細明體" panose="02020500000000000000" pitchFamily="18" charset="-12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筆試</a:t>
            </a:r>
            <a:r>
              <a:rPr lang="en-US" altLang="zh-TW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批判閱讀與寫作及口試</a:t>
            </a:r>
            <a:endParaRPr lang="en-US" altLang="zh-TW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88670" lvl="1" indent="-285750"/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碩士班考試入學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月中旬公告招生簡章</a:t>
            </a:r>
            <a:endParaRPr lang="en-US" altLang="zh-TW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245870" lvl="2" indent="-285750"/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初試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筆試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文化</a:t>
            </a:r>
            <a:r>
              <a:rPr lang="zh-TW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文學分析</a:t>
            </a:r>
            <a:endParaRPr lang="en-US" altLang="zh-TW" sz="1400" dirty="0">
              <a:solidFill>
                <a:schemeClr val="tx1">
                  <a:lumMod val="95000"/>
                  <a:lumOff val="5000"/>
                </a:schemeClr>
              </a:solidFill>
              <a:latin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1245870" lvl="2" indent="-285750"/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複試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口試</a:t>
            </a:r>
            <a:endParaRPr lang="en-US" altLang="zh-TW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31470" indent="-285750"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招生簡章請參考招生組網頁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admission.ncu.edu.tw/zh-TW/content/82/13</a:t>
            </a:r>
            <a:endParaRPr lang="en-US" altLang="zh-TW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31470" indent="-285750"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考古題參考</a:t>
            </a:r>
            <a:endParaRPr lang="en-US" altLang="zh-TW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02920" lvl="1" indent="0">
              <a:buNone/>
            </a:pP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系網頁網址</a:t>
            </a:r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3"/>
              </a:rPr>
              <a:t>https://english.ncu.edu.tw/index.php/graduate/admission/</a:t>
            </a:r>
            <a:endParaRPr lang="en-US" altLang="zh-TW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31470" indent="-285750"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英文系歷年課程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4"/>
              </a:rPr>
              <a:t>cis.ncu.edu.tw/Course/main/query/byYears</a:t>
            </a:r>
            <a:endParaRPr lang="en-US" altLang="zh-TW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31470" indent="-285750"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英文系歷屆碩士論文</a:t>
            </a:r>
            <a:endParaRPr lang="en-US" altLang="zh-TW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02920" lvl="1" indent="0">
              <a:buNone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系網頁網址</a:t>
            </a:r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5"/>
              </a:rPr>
              <a:t>https://english.ncu.edu.tw/index.php/graduate/masters-thesis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5"/>
              </a:rPr>
              <a:t>/</a:t>
            </a:r>
            <a:r>
              <a:rPr lang="zh-TW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zh-TW" alt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590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685332" y="288374"/>
            <a:ext cx="7773338" cy="1596177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申請方式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3"/>
          </p:nvPr>
        </p:nvSpPr>
        <p:spPr>
          <a:xfrm>
            <a:off x="827584" y="1850627"/>
            <a:ext cx="7772870" cy="3424107"/>
          </a:xfrm>
        </p:spPr>
        <p:txBody>
          <a:bodyPr>
            <a:noAutofit/>
          </a:bodyPr>
          <a:lstStyle/>
          <a:p>
            <a:r>
              <a:rPr lang="en-US" altLang="zh-TW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113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學年度五年修讀學</a:t>
            </a:r>
            <a:r>
              <a:rPr lang="zh-TW" altLang="en-US" b="1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</a:t>
            </a:r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學位施行辦法尚在修法中，</a:t>
            </a:r>
            <a:endParaRPr lang="en-US" altLang="zh-TW" b="1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</a:t>
            </a:r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請留意下學期 </a:t>
            </a:r>
            <a:r>
              <a:rPr lang="en-US" altLang="zh-TW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月的系網頁公告。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b="1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b="1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有意申請五年修讀學</a:t>
            </a:r>
            <a:r>
              <a:rPr lang="zh-TW" altLang="en-US" b="1" dirty="0" smtClean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碩士學位的同學，可以先填寫人文講堂前方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的登記</a:t>
            </a:r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表，新法實施時，系辦會寄發通知</a:t>
            </a:r>
            <a:r>
              <a:rPr lang="zh-TW" altLang="en-US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2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85C01-B51B-459D-B5E2-547880F1B196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67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小水滴">
  <a:themeElements>
    <a:clrScheme name="小水滴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小水滴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小水滴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9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TM02900688[[fn=面向]]</Template>
  <TotalTime>2725</TotalTime>
  <Words>547</Words>
  <Application>Microsoft Office PowerPoint</Application>
  <PresentationFormat>如螢幕大小 (4:3)</PresentationFormat>
  <Paragraphs>141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8</vt:i4>
      </vt:variant>
      <vt:variant>
        <vt:lpstr>投影片標題</vt:lpstr>
      </vt:variant>
      <vt:variant>
        <vt:i4>7</vt:i4>
      </vt:variant>
    </vt:vector>
  </HeadingPairs>
  <TitlesOfParts>
    <vt:vector size="26" baseType="lpstr">
      <vt:lpstr>新細明體</vt:lpstr>
      <vt:lpstr>新細明體</vt:lpstr>
      <vt:lpstr>標楷體</vt:lpstr>
      <vt:lpstr>Arial</vt:lpstr>
      <vt:lpstr>Calibri</vt:lpstr>
      <vt:lpstr>Calibri Light</vt:lpstr>
      <vt:lpstr>Times New Roman</vt:lpstr>
      <vt:lpstr>Tw Cen MT</vt:lpstr>
      <vt:lpstr>Wingdings</vt:lpstr>
      <vt:lpstr>Wingdings 2</vt:lpstr>
      <vt:lpstr>Wingdings 3</vt:lpstr>
      <vt:lpstr>HDOfficeLightV0</vt:lpstr>
      <vt:lpstr>1_HDOfficeLightV0</vt:lpstr>
      <vt:lpstr>2_HDOfficeLightV0</vt:lpstr>
      <vt:lpstr>3_HDOfficeLightV0</vt:lpstr>
      <vt:lpstr>4_HDOfficeLightV0</vt:lpstr>
      <vt:lpstr>5_HDOfficeLightV0</vt:lpstr>
      <vt:lpstr>6_HDOfficeLightV0</vt:lpstr>
      <vt:lpstr>小水滴</vt:lpstr>
      <vt:lpstr>英美語文學系 五年學、碩士修讀說明  </vt:lpstr>
      <vt:lpstr>修讀五年學、碩士的優勢</vt:lpstr>
      <vt:lpstr>完成修讀的條件</vt:lpstr>
      <vt:lpstr>修業規劃建議</vt:lpstr>
      <vt:lpstr>FAQ 常見問題與答案</vt:lpstr>
      <vt:lpstr>參考資料</vt:lpstr>
      <vt:lpstr>申請方式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英美語文學系五年學、碩士修讀說明會</dc:title>
  <dc:creator>NCUENG_02</dc:creator>
  <cp:lastModifiedBy>User</cp:lastModifiedBy>
  <cp:revision>123</cp:revision>
  <cp:lastPrinted>2024-12-03T03:40:42Z</cp:lastPrinted>
  <dcterms:created xsi:type="dcterms:W3CDTF">2015-03-02T06:35:51Z</dcterms:created>
  <dcterms:modified xsi:type="dcterms:W3CDTF">2024-12-03T08:25:58Z</dcterms:modified>
</cp:coreProperties>
</file>