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6" r:id="rId2"/>
  </p:sldIdLst>
  <p:sldSz cx="9906000" cy="6858000" type="A4"/>
  <p:notesSz cx="6807200" cy="9939338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1pPr>
    <a:lvl2pPr marL="0" marR="0" indent="457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2pPr>
    <a:lvl3pPr marL="0" marR="0" indent="914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3pPr>
    <a:lvl4pPr marL="0" marR="0" indent="1371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4pPr>
    <a:lvl5pPr marL="0" marR="0" indent="18288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5pPr>
    <a:lvl6pPr marL="0" marR="0" indent="22860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6pPr>
    <a:lvl7pPr marL="0" marR="0" indent="27432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7pPr>
    <a:lvl8pPr marL="0" marR="0" indent="32004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8pPr>
    <a:lvl9pPr marL="0" marR="0" indent="3657600" algn="l" defTabSz="9144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66CCFF"/>
    <a:srgbClr val="CC99FF"/>
    <a:srgbClr val="FF99CC"/>
    <a:srgbClr val="FF66CC"/>
    <a:srgbClr val="8A201A"/>
    <a:srgbClr val="C1B23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E7F3F4"/>
          </a:solidFill>
        </a:fill>
      </a:tcStyle>
    </a:wholeTbl>
    <a:band2H>
      <a:tcTxStyle/>
      <a:tcStyle>
        <a:tcBdr/>
        <a:fill>
          <a:solidFill>
            <a:srgbClr val="F3F9FA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CCCD9"/>
          </a:solidFill>
        </a:fill>
      </a:tcStyle>
    </a:wholeTbl>
    <a:band2H>
      <a:tcTxStyle/>
      <a:tcStyle>
        <a:tcBdr/>
        <a:fill>
          <a:solidFill>
            <a:srgbClr val="E7E7ED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3">
              <a:lumOff val="44000"/>
            </a:schemeClr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>
          <a:latin typeface="Arial"/>
          <a:ea typeface="Arial"/>
          <a:cs typeface="Arial"/>
        </a:font>
        <a:schemeClr val="accent3">
          <a:lumOff val="44000"/>
        </a:schemeClr>
      </a:tcTxStyle>
      <a:tcStyle>
        <a:tcBdr>
          <a:lef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left>
          <a:right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right>
          <a:top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top>
          <a:bottom>
            <a:ln w="381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bottom>
          <a:insideH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H>
          <a:insideV>
            <a:ln w="12700" cap="flat">
              <a:solidFill>
                <a:schemeClr val="accent3">
                  <a:lumOff val="44000"/>
                </a:schemeClr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chemeClr val="accent3">
              <a:lumOff val="44000"/>
            </a:schemeClr>
          </a:solidFill>
        </a:fill>
      </a:tcStyle>
    </a:band2H>
    <a:firstCol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7" d="100"/>
          <a:sy n="77" d="100"/>
        </p:scale>
        <p:origin x="830" y="67"/>
      </p:cViewPr>
      <p:guideLst/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Shape 112"/>
          <p:cNvSpPr>
            <a:spLocks noGrp="1" noRot="1" noChangeAspect="1"/>
          </p:cNvSpPr>
          <p:nvPr>
            <p:ph type="sldImg"/>
          </p:nvPr>
        </p:nvSpPr>
        <p:spPr>
          <a:xfrm>
            <a:off x="712788" y="746125"/>
            <a:ext cx="5381625" cy="3725863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13" name="Shape 113"/>
          <p:cNvSpPr>
            <a:spLocks noGrp="1"/>
          </p:cNvSpPr>
          <p:nvPr>
            <p:ph type="body" sz="quarter" idx="1"/>
          </p:nvPr>
        </p:nvSpPr>
        <p:spPr>
          <a:xfrm>
            <a:off x="907627" y="4721186"/>
            <a:ext cx="4991947" cy="4472702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latinLnBrk="0">
      <a:spcBef>
        <a:spcPts val="400"/>
      </a:spcBef>
      <a:defRPr sz="1200">
        <a:latin typeface="+mj-lt"/>
        <a:ea typeface="+mj-ea"/>
        <a:cs typeface="+mj-cs"/>
        <a:sym typeface="Calibri"/>
      </a:defRPr>
    </a:lvl1pPr>
    <a:lvl2pPr indent="228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2pPr>
    <a:lvl3pPr indent="457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3pPr>
    <a:lvl4pPr indent="685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4pPr>
    <a:lvl5pPr indent="9144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5pPr>
    <a:lvl6pPr indent="11430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6pPr>
    <a:lvl7pPr indent="13716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7pPr>
    <a:lvl8pPr indent="16002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8pPr>
    <a:lvl9pPr indent="1828800" latinLnBrk="0">
      <a:spcBef>
        <a:spcPts val="400"/>
      </a:spcBef>
      <a:defRPr sz="12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31895327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8" descr="Picture 8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13" name="Title Text"/>
          <p:cNvSpPr txBox="1">
            <a:spLocks noGrp="1"/>
          </p:cNvSpPr>
          <p:nvPr>
            <p:ph type="title"/>
          </p:nvPr>
        </p:nvSpPr>
        <p:spPr>
          <a:xfrm>
            <a:off x="742950" y="2130425"/>
            <a:ext cx="8420100" cy="1470025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>
                <a:solidFill>
                  <a:srgbClr val="000066"/>
                </a:solidFill>
              </a:defRPr>
            </a:lvl1pPr>
          </a:lstStyle>
          <a:p>
            <a:r>
              <a:t>Title Text</a:t>
            </a:r>
          </a:p>
        </p:txBody>
      </p:sp>
      <p:sp>
        <p:nvSpPr>
          <p:cNvPr id="14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485900" y="3886200"/>
            <a:ext cx="6934200" cy="17526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SzTx/>
              <a:buNone/>
              <a:defRPr>
                <a:solidFill>
                  <a:srgbClr val="000066"/>
                </a:solidFill>
              </a:defRPr>
            </a:lvl1pPr>
            <a:lvl2pPr algn="ctr">
              <a:buBlip>
                <a:blip r:embed="rId3"/>
              </a:buBlip>
              <a:defRPr>
                <a:solidFill>
                  <a:srgbClr val="000066"/>
                </a:solidFill>
              </a:defRPr>
            </a:lvl2pPr>
            <a:lvl3pPr algn="ctr">
              <a:buBlip>
                <a:blip r:embed="rId4"/>
              </a:buBlip>
              <a:defRPr>
                <a:solidFill>
                  <a:srgbClr val="000066"/>
                </a:solidFill>
              </a:defRPr>
            </a:lvl3pPr>
            <a:lvl4pPr algn="ctr">
              <a:defRPr>
                <a:solidFill>
                  <a:srgbClr val="000066"/>
                </a:solidFill>
              </a:defRPr>
            </a:lvl4pPr>
            <a:lvl5pPr algn="ctr">
              <a:defRPr>
                <a:solidFill>
                  <a:srgbClr val="000066"/>
                </a:solidFill>
              </a:defRPr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5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000066"/>
                </a:solidFill>
              </a:defRPr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Title Text"/>
          <p:cNvSpPr txBox="1">
            <a:spLocks noGrp="1"/>
          </p:cNvSpPr>
          <p:nvPr>
            <p:ph type="title"/>
          </p:nvPr>
        </p:nvSpPr>
        <p:spPr>
          <a:xfrm>
            <a:off x="1930400" y="274638"/>
            <a:ext cx="74803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96" name="Body Level One…"/>
          <p:cNvSpPr txBox="1">
            <a:spLocks noGrp="1"/>
          </p:cNvSpPr>
          <p:nvPr>
            <p:ph type="body" idx="1"/>
          </p:nvPr>
        </p:nvSpPr>
        <p:spPr>
          <a:xfrm>
            <a:off x="1930400" y="1600200"/>
            <a:ext cx="7480300" cy="4525963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buBlip>
                <a:blip r:embed="rId2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4"/>
              </a:buBlip>
            </a:lvl3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97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Title Text"/>
          <p:cNvSpPr txBox="1">
            <a:spLocks noGrp="1"/>
          </p:cNvSpPr>
          <p:nvPr>
            <p:ph type="title"/>
          </p:nvPr>
        </p:nvSpPr>
        <p:spPr>
          <a:xfrm>
            <a:off x="7540625" y="274638"/>
            <a:ext cx="1870075" cy="5851526"/>
          </a:xfrm>
          <a:prstGeom prst="rect">
            <a:avLst/>
          </a:prstGeom>
        </p:spPr>
        <p:txBody>
          <a:bodyPr vert="eaVert">
            <a:normAutofit/>
          </a:bodyPr>
          <a:lstStyle/>
          <a:p>
            <a:r>
              <a:t>Title Text</a:t>
            </a:r>
          </a:p>
        </p:txBody>
      </p:sp>
      <p:sp>
        <p:nvSpPr>
          <p:cNvPr id="105" name="Body Level One…"/>
          <p:cNvSpPr txBox="1">
            <a:spLocks noGrp="1"/>
          </p:cNvSpPr>
          <p:nvPr>
            <p:ph type="body" idx="1"/>
          </p:nvPr>
        </p:nvSpPr>
        <p:spPr>
          <a:xfrm>
            <a:off x="1930400" y="274638"/>
            <a:ext cx="5457825" cy="5851526"/>
          </a:xfrm>
          <a:prstGeom prst="rect">
            <a:avLst/>
          </a:prstGeom>
        </p:spPr>
        <p:txBody>
          <a:bodyPr vert="eaVert">
            <a:normAutofit/>
          </a:bodyPr>
          <a:lstStyle>
            <a:lvl1pPr>
              <a:buBlip>
                <a:blip r:embed="rId2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4"/>
              </a:buBlip>
            </a:lvl3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06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Text"/>
          <p:cNvSpPr txBox="1">
            <a:spLocks noGrp="1"/>
          </p:cNvSpPr>
          <p:nvPr>
            <p:ph type="title"/>
          </p:nvPr>
        </p:nvSpPr>
        <p:spPr>
          <a:xfrm>
            <a:off x="1930400" y="274638"/>
            <a:ext cx="74803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23" name="Body Level One…"/>
          <p:cNvSpPr txBox="1">
            <a:spLocks noGrp="1"/>
          </p:cNvSpPr>
          <p:nvPr>
            <p:ph type="body" idx="1"/>
          </p:nvPr>
        </p:nvSpPr>
        <p:spPr>
          <a:xfrm>
            <a:off x="1930400" y="1600200"/>
            <a:ext cx="748030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2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4"/>
              </a:buBlip>
            </a:lvl3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4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Text"/>
          <p:cNvSpPr txBox="1">
            <a:spLocks noGrp="1"/>
          </p:cNvSpPr>
          <p:nvPr>
            <p:ph type="title"/>
          </p:nvPr>
        </p:nvSpPr>
        <p:spPr>
          <a:xfrm>
            <a:off x="782637" y="4406900"/>
            <a:ext cx="8420101" cy="1362075"/>
          </a:xfrm>
          <a:prstGeom prst="rect">
            <a:avLst/>
          </a:prstGeom>
        </p:spPr>
        <p:txBody>
          <a:bodyPr anchor="t">
            <a:normAutofit/>
          </a:bodyPr>
          <a:lstStyle>
            <a:lvl1pPr>
              <a:defRPr sz="4000" b="1" cap="all"/>
            </a:lvl1pPr>
          </a:lstStyle>
          <a:p>
            <a:r>
              <a:t>Title Text</a:t>
            </a:r>
          </a:p>
        </p:txBody>
      </p:sp>
      <p:sp>
        <p:nvSpPr>
          <p:cNvPr id="32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782637" y="2906713"/>
            <a:ext cx="8420101" cy="1500188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400"/>
              </a:spcBef>
              <a:buSzTx/>
              <a:buNone/>
              <a:defRPr sz="2000"/>
            </a:lvl1pPr>
            <a:lvl2pPr marL="0" indent="457200">
              <a:spcBef>
                <a:spcPts val="400"/>
              </a:spcBef>
              <a:buSzTx/>
              <a:buNone/>
              <a:defRPr sz="2000"/>
            </a:lvl2pPr>
            <a:lvl3pPr marL="0" indent="914400">
              <a:spcBef>
                <a:spcPts val="400"/>
              </a:spcBef>
              <a:buSzTx/>
              <a:buNone/>
              <a:defRPr sz="2000"/>
            </a:lvl3pPr>
            <a:lvl4pPr marL="0" indent="1371600">
              <a:spcBef>
                <a:spcPts val="400"/>
              </a:spcBef>
              <a:buSzTx/>
              <a:buNone/>
              <a:defRPr sz="2000"/>
            </a:lvl4pPr>
            <a:lvl5pPr marL="0" indent="1828800">
              <a:spcBef>
                <a:spcPts val="400"/>
              </a:spcBef>
              <a:buSzTx/>
              <a:buNone/>
              <a:defRPr sz="20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33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itle Text"/>
          <p:cNvSpPr txBox="1">
            <a:spLocks noGrp="1"/>
          </p:cNvSpPr>
          <p:nvPr>
            <p:ph type="title"/>
          </p:nvPr>
        </p:nvSpPr>
        <p:spPr>
          <a:xfrm>
            <a:off x="1930400" y="274638"/>
            <a:ext cx="74803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41" name="Body Level One…"/>
          <p:cNvSpPr txBox="1">
            <a:spLocks noGrp="1"/>
          </p:cNvSpPr>
          <p:nvPr>
            <p:ph type="body" sz="half" idx="1"/>
          </p:nvPr>
        </p:nvSpPr>
        <p:spPr>
          <a:xfrm>
            <a:off x="1930400" y="1600200"/>
            <a:ext cx="3663950" cy="452596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spcBef>
                <a:spcPts val="600"/>
              </a:spcBef>
              <a:buBlip>
                <a:blip r:embed="rId2"/>
              </a:buBlip>
              <a:defRPr sz="2800"/>
            </a:lvl1pPr>
            <a:lvl2pPr marL="790575" indent="-333375">
              <a:spcBef>
                <a:spcPts val="600"/>
              </a:spcBef>
              <a:buBlip>
                <a:blip r:embed="rId3"/>
              </a:buBlip>
              <a:defRPr sz="2800"/>
            </a:lvl2pPr>
            <a:lvl3pPr marL="1234439" indent="-320039">
              <a:spcBef>
                <a:spcPts val="600"/>
              </a:spcBef>
              <a:buBlip>
                <a:blip r:embed="rId4"/>
              </a:buBlip>
              <a:defRPr sz="2800"/>
            </a:lvl3pPr>
            <a:lvl4pPr marL="1727200" indent="-355600">
              <a:spcBef>
                <a:spcPts val="600"/>
              </a:spcBef>
              <a:defRPr sz="2800"/>
            </a:lvl4pPr>
            <a:lvl5pPr marL="2184400" indent="-355600">
              <a:spcBef>
                <a:spcPts val="600"/>
              </a:spcBef>
              <a:defRPr sz="28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Title Text"/>
          <p:cNvSpPr txBox="1">
            <a:spLocks noGrp="1"/>
          </p:cNvSpPr>
          <p:nvPr>
            <p:ph type="title"/>
          </p:nvPr>
        </p:nvSpPr>
        <p:spPr>
          <a:xfrm>
            <a:off x="495300" y="274638"/>
            <a:ext cx="89154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50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495300" y="1535112"/>
            <a:ext cx="4376738" cy="639763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spcBef>
                <a:spcPts val="500"/>
              </a:spcBef>
              <a:buSzTx/>
              <a:buNone/>
              <a:defRPr sz="2400" b="1"/>
            </a:lvl1pPr>
            <a:lvl2pPr marL="0" indent="457200">
              <a:spcBef>
                <a:spcPts val="500"/>
              </a:spcBef>
              <a:buSzTx/>
              <a:buNone/>
              <a:defRPr sz="2400" b="1"/>
            </a:lvl2pPr>
            <a:lvl3pPr marL="0" indent="914400">
              <a:spcBef>
                <a:spcPts val="500"/>
              </a:spcBef>
              <a:buSzTx/>
              <a:buNone/>
              <a:defRPr sz="2400" b="1"/>
            </a:lvl3pPr>
            <a:lvl4pPr marL="0" indent="1371600">
              <a:spcBef>
                <a:spcPts val="500"/>
              </a:spcBef>
              <a:buSzTx/>
              <a:buNone/>
              <a:defRPr sz="2400" b="1"/>
            </a:lvl4pPr>
            <a:lvl5pPr marL="0" indent="1828800">
              <a:spcBef>
                <a:spcPts val="500"/>
              </a:spcBef>
              <a:buSzTx/>
              <a:buNone/>
              <a:defRPr sz="2400" b="1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1" name="文字版面配置區 4"/>
          <p:cNvSpPr>
            <a:spLocks noGrp="1"/>
          </p:cNvSpPr>
          <p:nvPr>
            <p:ph type="body" sz="quarter" idx="21"/>
          </p:nvPr>
        </p:nvSpPr>
        <p:spPr>
          <a:xfrm>
            <a:off x="5032375" y="1535112"/>
            <a:ext cx="4378325" cy="639763"/>
          </a:xfrm>
          <a:prstGeom prst="rect">
            <a:avLst/>
          </a:prstGeom>
        </p:spPr>
        <p:txBody>
          <a:bodyPr anchor="b">
            <a:normAutofit/>
          </a:bodyPr>
          <a:lstStyle/>
          <a:p>
            <a:pPr marL="0" indent="0">
              <a:spcBef>
                <a:spcPts val="500"/>
              </a:spcBef>
              <a:buSzTx/>
              <a:buNone/>
              <a:defRPr sz="2400" b="1"/>
            </a:pPr>
            <a:endParaRPr/>
          </a:p>
        </p:txBody>
      </p:sp>
      <p:sp>
        <p:nvSpPr>
          <p:cNvPr id="52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Picture 7" descr="Picture 7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60" name="Title Text"/>
          <p:cNvSpPr txBox="1">
            <a:spLocks noGrp="1"/>
          </p:cNvSpPr>
          <p:nvPr>
            <p:ph type="title"/>
          </p:nvPr>
        </p:nvSpPr>
        <p:spPr>
          <a:xfrm>
            <a:off x="1930400" y="274638"/>
            <a:ext cx="7480300" cy="1143001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t>Title Text</a:t>
            </a:r>
          </a:p>
        </p:txBody>
      </p:sp>
      <p:sp>
        <p:nvSpPr>
          <p:cNvPr id="61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Title Text"/>
          <p:cNvSpPr txBox="1"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76" name="Body Level One…"/>
          <p:cNvSpPr txBox="1">
            <a:spLocks noGrp="1"/>
          </p:cNvSpPr>
          <p:nvPr>
            <p:ph type="body" idx="1"/>
          </p:nvPr>
        </p:nvSpPr>
        <p:spPr>
          <a:xfrm>
            <a:off x="3873500" y="273050"/>
            <a:ext cx="5537200" cy="5853113"/>
          </a:xfrm>
          <a:prstGeom prst="rect">
            <a:avLst/>
          </a:prstGeom>
        </p:spPr>
        <p:txBody>
          <a:bodyPr>
            <a:normAutofit/>
          </a:bodyPr>
          <a:lstStyle>
            <a:lvl1pPr>
              <a:buBlip>
                <a:blip r:embed="rId2"/>
              </a:buBlip>
            </a:lvl1pPr>
            <a:lvl2pPr>
              <a:buBlip>
                <a:blip r:embed="rId3"/>
              </a:buBlip>
            </a:lvl2pPr>
            <a:lvl3pPr>
              <a:buBlip>
                <a:blip r:embed="rId4"/>
              </a:buBlip>
            </a:lvl3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7" name="文字版面配置區 3"/>
          <p:cNvSpPr>
            <a:spLocks noGrp="1"/>
          </p:cNvSpPr>
          <p:nvPr>
            <p:ph type="body" sz="half" idx="21"/>
          </p:nvPr>
        </p:nvSpPr>
        <p:spPr>
          <a:xfrm>
            <a:off x="495300" y="1435100"/>
            <a:ext cx="3259138" cy="4691063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indent="0">
              <a:spcBef>
                <a:spcPts val="300"/>
              </a:spcBef>
              <a:buSzTx/>
              <a:buNone/>
              <a:defRPr sz="1400"/>
            </a:pPr>
            <a:endParaRPr/>
          </a:p>
        </p:txBody>
      </p:sp>
      <p:sp>
        <p:nvSpPr>
          <p:cNvPr id="7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Title Text"/>
          <p:cNvSpPr txBox="1">
            <a:spLocks noGrp="1"/>
          </p:cNvSpPr>
          <p:nvPr>
            <p:ph type="title"/>
          </p:nvPr>
        </p:nvSpPr>
        <p:spPr>
          <a:xfrm>
            <a:off x="1941513" y="4800600"/>
            <a:ext cx="5943601" cy="566738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2000" b="1"/>
            </a:lvl1pPr>
          </a:lstStyle>
          <a:p>
            <a:r>
              <a:t>Title Text</a:t>
            </a:r>
          </a:p>
        </p:txBody>
      </p:sp>
      <p:sp>
        <p:nvSpPr>
          <p:cNvPr id="86" name="圖片版面配置區 2"/>
          <p:cNvSpPr>
            <a:spLocks noGrp="1"/>
          </p:cNvSpPr>
          <p:nvPr>
            <p:ph type="pic" sz="half" idx="21"/>
          </p:nvPr>
        </p:nvSpPr>
        <p:spPr>
          <a:xfrm>
            <a:off x="1941513" y="612775"/>
            <a:ext cx="5943601" cy="4114800"/>
          </a:xfrm>
          <a:prstGeom prst="rect">
            <a:avLst/>
          </a:prstGeom>
        </p:spPr>
        <p:txBody>
          <a:bodyPr lIns="91439" rIns="91439"/>
          <a:lstStyle/>
          <a:p>
            <a:endParaRPr/>
          </a:p>
        </p:txBody>
      </p:sp>
      <p:sp>
        <p:nvSpPr>
          <p:cNvPr id="87" name="Body Level One…"/>
          <p:cNvSpPr txBox="1">
            <a:spLocks noGrp="1"/>
          </p:cNvSpPr>
          <p:nvPr>
            <p:ph type="body" sz="quarter" idx="1"/>
          </p:nvPr>
        </p:nvSpPr>
        <p:spPr>
          <a:xfrm>
            <a:off x="1941513" y="5367337"/>
            <a:ext cx="5943601" cy="80486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spcBef>
                <a:spcPts val="300"/>
              </a:spcBef>
              <a:buSzTx/>
              <a:buNone/>
              <a:defRPr sz="1400"/>
            </a:lvl1pPr>
            <a:lvl2pPr marL="0" indent="457200">
              <a:spcBef>
                <a:spcPts val="300"/>
              </a:spcBef>
              <a:buSzTx/>
              <a:buNone/>
              <a:defRPr sz="1400"/>
            </a:lvl2pPr>
            <a:lvl3pPr marL="0" indent="914400">
              <a:spcBef>
                <a:spcPts val="300"/>
              </a:spcBef>
              <a:buSzTx/>
              <a:buNone/>
              <a:defRPr sz="1400"/>
            </a:lvl3pPr>
            <a:lvl4pPr marL="0" indent="1371600">
              <a:spcBef>
                <a:spcPts val="300"/>
              </a:spcBef>
              <a:buSzTx/>
              <a:buNone/>
              <a:defRPr sz="1400"/>
            </a:lvl4pPr>
            <a:lvl5pPr marL="0" indent="1828800">
              <a:spcBef>
                <a:spcPts val="300"/>
              </a:spcBef>
              <a:buSzTx/>
              <a:buNone/>
              <a:defRPr sz="1400"/>
            </a:lvl5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88" name="Slide Number"/>
          <p:cNvSpPr txBox="1"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‹#›</a:t>
            </a:fld>
            <a:endParaRPr/>
          </a:p>
        </p:txBody>
      </p:sp>
    </p:spTree>
  </p:cSld>
  <p:clrMapOvr>
    <a:masterClrMapping/>
  </p:clrMapOvr>
  <p:transition spd="med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Off val="44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7" descr="Picture 7"/>
          <p:cNvPicPr>
            <a:picLocks noChangeAspect="1"/>
          </p:cNvPicPr>
          <p:nvPr/>
        </p:nvPicPr>
        <p:blipFill>
          <a:blip r:embed="rId13">
            <a:extLst/>
          </a:blip>
          <a:stretch>
            <a:fillRect/>
          </a:stretch>
        </p:blipFill>
        <p:spPr>
          <a:xfrm>
            <a:off x="0" y="0"/>
            <a:ext cx="9906000" cy="6858000"/>
          </a:xfrm>
          <a:prstGeom prst="rect">
            <a:avLst/>
          </a:prstGeom>
          <a:ln w="12700">
            <a:miter lim="400000"/>
          </a:ln>
        </p:spPr>
      </p:pic>
      <p:sp>
        <p:nvSpPr>
          <p:cNvPr id="3" name="Title Text"/>
          <p:cNvSpPr txBox="1">
            <a:spLocks noGrp="1"/>
          </p:cNvSpPr>
          <p:nvPr>
            <p:ph type="title"/>
          </p:nvPr>
        </p:nvSpPr>
        <p:spPr>
          <a:xfrm>
            <a:off x="495300" y="92074"/>
            <a:ext cx="8915400" cy="150812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 anchor="ctr"/>
          <a:lstStyle/>
          <a:p>
            <a:r>
              <a:t>Title Text</a:t>
            </a:r>
          </a:p>
        </p:txBody>
      </p:sp>
      <p:sp>
        <p:nvSpPr>
          <p:cNvPr id="4" name="Body Level One…"/>
          <p:cNvSpPr txBox="1">
            <a:spLocks noGrp="1"/>
          </p:cNvSpPr>
          <p:nvPr>
            <p:ph type="body" idx="1"/>
          </p:nvPr>
        </p:nvSpPr>
        <p:spPr>
          <a:xfrm>
            <a:off x="495300" y="1600200"/>
            <a:ext cx="8915400" cy="52578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/>
          <a:lstStyle>
            <a:lvl1pPr>
              <a:buBlip>
                <a:blip r:embed="rId14"/>
              </a:buBlip>
            </a:lvl1pPr>
            <a:lvl2pPr>
              <a:buBlip>
                <a:blip r:embed="rId15"/>
              </a:buBlip>
            </a:lvl2pPr>
            <a:lvl3pPr>
              <a:buBlip>
                <a:blip r:embed="rId16"/>
              </a:buBlip>
            </a:lvl3pPr>
          </a:lstStyle>
          <a:p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" name="Slide Number"/>
          <p:cNvSpPr txBox="1">
            <a:spLocks noGrp="1"/>
          </p:cNvSpPr>
          <p:nvPr>
            <p:ph type="sldNum" sz="quarter" idx="2"/>
          </p:nvPr>
        </p:nvSpPr>
        <p:spPr>
          <a:xfrm>
            <a:off x="9108792" y="6245225"/>
            <a:ext cx="301909" cy="288824"/>
          </a:xfrm>
          <a:prstGeom prst="rect">
            <a:avLst/>
          </a:prstGeom>
          <a:ln w="12700">
            <a:miter lim="400000"/>
          </a:ln>
        </p:spPr>
        <p:txBody>
          <a:bodyPr wrap="none" lIns="45719" rIns="45719">
            <a:spAutoFit/>
          </a:bodyPr>
          <a:lstStyle>
            <a:lvl1pPr algn="r">
              <a:defRPr sz="1400"/>
            </a:lvl1pPr>
          </a:lstStyle>
          <a:p>
            <a:fld id="{86CB4B4D-7CA3-9044-876B-883B54F8677D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med"/>
  <p:txStyles>
    <p:titleStyle>
      <a:lvl1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0" marR="0" indent="4572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0" marR="0" indent="9144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0" marR="0" indent="13716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0" marR="0" indent="1828800" algn="l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44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Blip>
          <a:blip r:embed="rId14"/>
        </a:buBlip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783771" marR="0" indent="-326571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Blip>
          <a:blip r:embed="rId15"/>
        </a:buBlip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1219200" marR="0" indent="-30480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Blip>
          <a:blip r:embed="rId16"/>
        </a:buBlip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7373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◆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21945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▪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6517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▪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108960" marR="0" indent="-365760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▪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5661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▪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4023359" marR="0" indent="-365759" algn="l" defTabSz="914400" rtl="0" latinLnBrk="0">
        <a:lnSpc>
          <a:spcPct val="100000"/>
        </a:lnSpc>
        <a:spcBef>
          <a:spcPts val="700"/>
        </a:spcBef>
        <a:spcAft>
          <a:spcPts val="0"/>
        </a:spcAft>
        <a:buClrTx/>
        <a:buSzPct val="100000"/>
        <a:buFontTx/>
        <a:buChar char="▪"/>
        <a:tabLst/>
        <a:defRPr sz="3200" b="0" i="0" u="none" strike="noStrike" cap="none" spc="0" baseline="0"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1pPr>
      <a:lvl2pPr marL="0" marR="0" indent="457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2pPr>
      <a:lvl3pPr marL="0" marR="0" indent="914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3pPr>
      <a:lvl4pPr marL="0" marR="0" indent="1371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4pPr>
      <a:lvl5pPr marL="0" marR="0" indent="18288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5pPr>
      <a:lvl6pPr marL="0" marR="0" indent="22860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6pPr>
      <a:lvl7pPr marL="0" marR="0" indent="27432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7pPr>
      <a:lvl8pPr marL="0" marR="0" indent="32004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8pPr>
      <a:lvl9pPr marL="0" marR="0" indent="3657600" algn="r" defTabSz="9144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400" b="0" i="0" u="none" strike="noStrike" cap="none" spc="0" baseline="0">
          <a:solidFill>
            <a:schemeClr val="tx1"/>
          </a:solidFill>
          <a:uFillTx/>
          <a:latin typeface="+mn-lt"/>
          <a:ea typeface="+mn-ea"/>
          <a:cs typeface="+mn-cs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Line 125"/>
          <p:cNvSpPr/>
          <p:nvPr/>
        </p:nvSpPr>
        <p:spPr>
          <a:xfrm>
            <a:off x="1982692" y="2687396"/>
            <a:ext cx="343475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cxnSp>
        <p:nvCxnSpPr>
          <p:cNvPr id="132" name="AutoShape 372"/>
          <p:cNvCxnSpPr>
            <a:cxnSpLocks/>
          </p:cNvCxnSpPr>
          <p:nvPr/>
        </p:nvCxnSpPr>
        <p:spPr>
          <a:xfrm>
            <a:off x="2000250" y="369173"/>
            <a:ext cx="6619967" cy="0"/>
          </a:xfrm>
          <a:prstGeom prst="straightConnector1">
            <a:avLst/>
          </a:prstGeom>
          <a:ln>
            <a:solidFill>
              <a:srgbClr val="000000"/>
            </a:solidFill>
          </a:ln>
        </p:spPr>
      </p:cxnSp>
      <p:sp>
        <p:nvSpPr>
          <p:cNvPr id="115" name="Text Box 4"/>
          <p:cNvSpPr txBox="1"/>
          <p:nvPr/>
        </p:nvSpPr>
        <p:spPr>
          <a:xfrm>
            <a:off x="101716" y="1786487"/>
            <a:ext cx="349702" cy="2058745"/>
          </a:xfrm>
          <a:prstGeom prst="rect">
            <a:avLst/>
          </a:prstGeom>
          <a:solidFill>
            <a:srgbClr val="FF9900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vert="eaVert" wrap="square" lIns="36000" tIns="36000" rIns="36000" bIns="36000">
            <a:spAutoFit/>
          </a:bodyPr>
          <a:lstStyle>
            <a:lvl1pPr algn="just">
              <a:spcBef>
                <a:spcPts val="1000"/>
              </a:spcBef>
              <a:defRPr>
                <a:latin typeface="PingFang HK Regular"/>
                <a:ea typeface="PingFang HK Regular"/>
                <a:cs typeface="PingFang HK Regular"/>
                <a:sym typeface="PingFang HK Regular"/>
              </a:defRPr>
            </a:lvl1pPr>
          </a:lstStyle>
          <a:p>
            <a:pPr algn="dist">
              <a:defRPr>
                <a:latin typeface="Arial"/>
                <a:ea typeface="Arial"/>
                <a:cs typeface="Arial"/>
                <a:sym typeface="Arial"/>
              </a:defRPr>
            </a:pPr>
            <a:r>
              <a:rPr dirty="0" err="1">
                <a:latin typeface="PingFang HK Regular"/>
                <a:ea typeface="PingFang HK Regular"/>
                <a:cs typeface="PingFang HK Regular"/>
                <a:sym typeface="PingFang HK Regular"/>
              </a:rPr>
              <a:t>英文系課程地圖</a:t>
            </a:r>
            <a:endParaRPr dirty="0">
              <a:latin typeface="PingFang HK Regular"/>
              <a:ea typeface="PingFang HK Regular"/>
              <a:cs typeface="PingFang HK Regular"/>
              <a:sym typeface="PingFang HK Regular"/>
            </a:endParaRPr>
          </a:p>
        </p:txBody>
      </p:sp>
      <p:sp>
        <p:nvSpPr>
          <p:cNvPr id="116" name="Text Box 6"/>
          <p:cNvSpPr txBox="1"/>
          <p:nvPr/>
        </p:nvSpPr>
        <p:spPr>
          <a:xfrm>
            <a:off x="560387" y="188912"/>
            <a:ext cx="1439863" cy="738664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defRPr sz="1200" b="1">
                <a:solidFill>
                  <a:srgbClr val="800000"/>
                </a:solidFill>
              </a:defRPr>
            </a:pPr>
            <a:endParaRPr lang="en-US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 b="1">
                <a:solidFill>
                  <a:srgbClr val="800000"/>
                </a:solidFill>
              </a:defRPr>
            </a:pPr>
            <a:r>
              <a:rPr b="0" dirty="0" err="1" smtClean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全校核心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 sz="1200" b="1">
                <a:solidFill>
                  <a:srgbClr val="800000"/>
                </a:solidFill>
              </a:defRPr>
            </a:pPr>
            <a:r>
              <a:rPr b="0" dirty="0" err="1" smtClean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通識課程</a:t>
            </a:r>
            <a:endParaRPr lang="en-US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 b="1">
                <a:solidFill>
                  <a:srgbClr val="800000"/>
                </a:solidFill>
              </a:defRPr>
            </a:pPr>
            <a:endParaRPr b="0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</p:txBody>
      </p:sp>
      <p:sp>
        <p:nvSpPr>
          <p:cNvPr id="117" name="Text Box 268"/>
          <p:cNvSpPr txBox="1"/>
          <p:nvPr/>
        </p:nvSpPr>
        <p:spPr>
          <a:xfrm>
            <a:off x="541241" y="1793107"/>
            <a:ext cx="1441451" cy="1883011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8000" tIns="18000" rIns="18000" bIns="18000">
            <a:spAutoFit/>
          </a:bodyPr>
          <a:lstStyle/>
          <a:p>
            <a:pPr>
              <a:defRPr sz="1200" b="1"/>
            </a:pPr>
            <a:r>
              <a:rPr b="0"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核心必修及</a:t>
            </a:r>
            <a:endParaRPr b="0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>
              <a:defRPr sz="1200" b="1"/>
            </a:pPr>
            <a:r>
              <a:rPr b="0"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通識選修課程</a:t>
            </a:r>
            <a:r>
              <a:rPr b="0"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/>
            </a:r>
            <a:br>
              <a:rPr b="0"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</a:br>
            <a:endParaRPr b="0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>
              <a:defRPr sz="1200"/>
            </a:pPr>
            <a:r>
              <a:rPr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人文與思想領域</a:t>
            </a:r>
            <a: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/>
            </a:r>
            <a:b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</a:br>
            <a:endParaRPr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>
              <a:defRPr sz="1200"/>
            </a:pPr>
            <a:r>
              <a:rPr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自然科學領域</a:t>
            </a:r>
            <a: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/>
            </a:r>
            <a:b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</a:br>
            <a:endParaRPr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>
              <a:defRPr sz="1200"/>
            </a:pPr>
            <a:r>
              <a:rPr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應用科學領域</a:t>
            </a:r>
            <a: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/>
            </a:r>
            <a:b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</a:br>
            <a:endParaRPr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>
              <a:defRPr sz="1200"/>
            </a:pPr>
            <a:r>
              <a:rPr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社會思潮與現象領域</a:t>
            </a:r>
            <a:endParaRPr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</p:txBody>
      </p:sp>
      <p:sp>
        <p:nvSpPr>
          <p:cNvPr id="118" name="Text Box 278"/>
          <p:cNvSpPr txBox="1"/>
          <p:nvPr/>
        </p:nvSpPr>
        <p:spPr>
          <a:xfrm>
            <a:off x="2134071" y="188912"/>
            <a:ext cx="863601" cy="738664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0" tIns="0" rIns="0" bIns="0">
            <a:spAutoFit/>
          </a:bodyPr>
          <a:lstStyle/>
          <a:p>
            <a:pPr algn="ctr">
              <a:defRPr sz="1200" b="1">
                <a:solidFill>
                  <a:srgbClr val="800000"/>
                </a:solidFill>
              </a:defRPr>
            </a:pPr>
            <a:endParaRPr lang="en-US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 b="1">
                <a:solidFill>
                  <a:srgbClr val="800000"/>
                </a:solidFill>
              </a:defRPr>
            </a:pPr>
            <a:r>
              <a:rPr b="0" dirty="0" err="1" smtClean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校訂</a:t>
            </a:r>
            <a:endParaRPr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defRPr sz="1200" b="1">
                <a:solidFill>
                  <a:srgbClr val="800000"/>
                </a:solidFill>
              </a:defRPr>
            </a:pPr>
            <a:r>
              <a:rPr b="0"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共同課程</a:t>
            </a:r>
            <a:endParaRPr b="0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 b="1">
                <a:solidFill>
                  <a:srgbClr val="FF2600"/>
                </a:solidFill>
              </a:defRPr>
            </a:pPr>
            <a:endParaRPr b="0" dirty="0">
              <a:solidFill>
                <a:srgbClr val="8A201A"/>
              </a:solidFill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</p:txBody>
      </p:sp>
      <p:sp>
        <p:nvSpPr>
          <p:cNvPr id="119" name="Text Box 279"/>
          <p:cNvSpPr txBox="1"/>
          <p:nvPr/>
        </p:nvSpPr>
        <p:spPr>
          <a:xfrm>
            <a:off x="2142486" y="1721080"/>
            <a:ext cx="873750" cy="2360913"/>
          </a:xfrm>
          <a:prstGeom prst="rect">
            <a:avLst/>
          </a:prstGeom>
          <a:solidFill>
            <a:srgbClr val="FFFF00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0800" tIns="10800" rIns="10800" bIns="10800">
            <a:spAutoFit/>
          </a:bodyPr>
          <a:lstStyle/>
          <a:p>
            <a:pPr algn="ctr">
              <a:defRPr sz="1200"/>
            </a:pPr>
            <a:r>
              <a:rPr dirty="0"/>
              <a:t/>
            </a:r>
            <a:br>
              <a:rPr dirty="0"/>
            </a:br>
            <a:r>
              <a:rPr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國文</a:t>
            </a:r>
            <a:endParaRPr lang="en-US" altLang="zh-TW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/>
            </a:pPr>
            <a: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/>
            </a:r>
            <a:b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</a:br>
            <a:endParaRPr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/>
            </a:pPr>
            <a:r>
              <a:rPr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外文</a:t>
            </a:r>
            <a:endParaRPr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/>
            </a:pPr>
            <a: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/>
            </a:r>
            <a:br>
              <a:rPr dirty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</a:br>
            <a:endParaRPr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/>
            </a:pPr>
            <a:r>
              <a:rPr dirty="0" err="1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體育</a:t>
            </a:r>
            <a:endParaRPr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/>
            </a:pPr>
            <a: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dirty="0" err="1" smtClean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服務學習</a:t>
            </a:r>
            <a:endParaRPr lang="en-US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defRPr sz="1200"/>
            </a:pPr>
            <a:endParaRPr dirty="0">
              <a:latin typeface="PingFang HK Regular"/>
              <a:ea typeface="PingFang HK Regular"/>
              <a:cs typeface="PingFang HK Regular"/>
              <a:sym typeface="PingFang HK Regular"/>
            </a:endParaRPr>
          </a:p>
        </p:txBody>
      </p:sp>
      <p:sp>
        <p:nvSpPr>
          <p:cNvPr id="120" name="Text Box 285"/>
          <p:cNvSpPr txBox="1"/>
          <p:nvPr/>
        </p:nvSpPr>
        <p:spPr>
          <a:xfrm>
            <a:off x="3355975" y="176212"/>
            <a:ext cx="1663700" cy="58522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8000" tIns="18000" rIns="18000" bIns="18000">
            <a:spAutoFit/>
          </a:bodyPr>
          <a:lstStyle/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endParaRPr lang="en-US" sz="600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r>
              <a:rPr b="0" dirty="0" err="1" smtClean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基礎課程</a:t>
            </a:r>
            <a:endParaRPr lang="en-US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endParaRPr sz="600" b="0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</p:txBody>
      </p:sp>
      <p:sp>
        <p:nvSpPr>
          <p:cNvPr id="123" name="Line 300"/>
          <p:cNvSpPr/>
          <p:nvPr/>
        </p:nvSpPr>
        <p:spPr>
          <a:xfrm flipH="1">
            <a:off x="3081338" y="185738"/>
            <a:ext cx="1" cy="6570662"/>
          </a:xfrm>
          <a:prstGeom prst="line">
            <a:avLst/>
          </a:prstGeom>
          <a:ln w="28575">
            <a:solidFill>
              <a:srgbClr val="99CCFF"/>
            </a:solidFill>
            <a:prstDash val="dash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24" name="Text Box 301"/>
          <p:cNvSpPr txBox="1"/>
          <p:nvPr/>
        </p:nvSpPr>
        <p:spPr>
          <a:xfrm>
            <a:off x="5240337" y="169862"/>
            <a:ext cx="1439863" cy="58522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8000" tIns="18000" rIns="18000" bIns="18000">
            <a:spAutoFit/>
          </a:bodyPr>
          <a:lstStyle/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endParaRPr lang="en-US" sz="600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r>
              <a:rPr b="0" dirty="0" err="1" smtClean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進階課程</a:t>
            </a:r>
            <a:endParaRPr lang="en-US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endParaRPr sz="600" b="0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</p:txBody>
      </p:sp>
      <p:sp>
        <p:nvSpPr>
          <p:cNvPr id="126" name="Text Box 307"/>
          <p:cNvSpPr txBox="1"/>
          <p:nvPr/>
        </p:nvSpPr>
        <p:spPr>
          <a:xfrm>
            <a:off x="5254077" y="3270098"/>
            <a:ext cx="1546303" cy="1391417"/>
          </a:xfrm>
          <a:prstGeom prst="rect">
            <a:avLst/>
          </a:prstGeom>
          <a:solidFill>
            <a:srgbClr val="FFC000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0800" tIns="10800" rIns="10800" bIns="10800">
            <a:spAutoFit/>
          </a:bodyPr>
          <a:lstStyle/>
          <a:p>
            <a:pPr>
              <a:defRPr sz="900"/>
            </a:pPr>
            <a:endParaRPr lang="en-US" altLang="zh-TW" sz="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英國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文學研究</a:t>
            </a:r>
            <a:endParaRPr lang="en-US" altLang="zh-TW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英語系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研究</a:t>
            </a:r>
            <a:endParaRPr sz="11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美國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研究</a:t>
            </a:r>
            <a:r>
              <a:rPr lang="en-US" altLang="zh-TW" sz="1100" dirty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美國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研究</a:t>
            </a:r>
            <a:r>
              <a:rPr lang="en-US" altLang="zh-TW" sz="1100" dirty="0">
                <a:latin typeface="Arial" panose="020B0604020202020204" pitchFamily="34" charset="0"/>
                <a:cs typeface="Arial" panose="020B0604020202020204" pitchFamily="34" charset="0"/>
              </a:rPr>
              <a:t>II</a:t>
            </a:r>
            <a:endParaRPr sz="11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世界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英文文學</a:t>
            </a:r>
            <a:endParaRPr lang="en-US" altLang="zh-TW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小說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研究</a:t>
            </a:r>
            <a:endParaRPr lang="en-US" altLang="zh-TW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莎士比亞</a:t>
            </a:r>
            <a:r>
              <a:rPr lang="en-US" altLang="zh-TW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亞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瑟</a:t>
            </a: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王文學</a:t>
            </a:r>
            <a:endParaRPr lang="en-US" altLang="zh-TW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endParaRPr sz="6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7" name="Text Box 308"/>
          <p:cNvSpPr txBox="1"/>
          <p:nvPr/>
        </p:nvSpPr>
        <p:spPr>
          <a:xfrm>
            <a:off x="5246449" y="2336951"/>
            <a:ext cx="1559313" cy="883585"/>
          </a:xfrm>
          <a:prstGeom prst="rect">
            <a:avLst/>
          </a:prstGeom>
          <a:solidFill>
            <a:srgbClr val="CC99FF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0800" tIns="10800" rIns="10800" bIns="10800">
            <a:spAutoFit/>
          </a:bodyPr>
          <a:lstStyle/>
          <a:p>
            <a:pPr>
              <a:defRPr sz="900"/>
            </a:pPr>
            <a:endParaRPr lang="en-US" sz="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社會語言學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第二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語言習</a:t>
            </a: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得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線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上英語</a:t>
            </a: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學習</a:t>
            </a:r>
            <a:endParaRPr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英語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教學</a:t>
            </a: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專題 </a:t>
            </a:r>
            <a:r>
              <a:rPr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endParaRPr lang="en-US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defRPr sz="900"/>
            </a:pPr>
            <a:endParaRPr sz="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8" name="Text Box 333"/>
          <p:cNvSpPr txBox="1"/>
          <p:nvPr/>
        </p:nvSpPr>
        <p:spPr>
          <a:xfrm>
            <a:off x="6989539" y="169862"/>
            <a:ext cx="1295401" cy="58522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8000" tIns="18000" rIns="18000" bIns="18000">
            <a:spAutoFit/>
          </a:bodyPr>
          <a:lstStyle/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endParaRPr lang="en-US" sz="600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r>
              <a:rPr b="0" dirty="0" err="1" smtClean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相關專業學程</a:t>
            </a:r>
            <a:endParaRPr lang="en-US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endParaRPr sz="600" b="0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</p:txBody>
      </p:sp>
      <p:sp>
        <p:nvSpPr>
          <p:cNvPr id="129" name="Text Box 336"/>
          <p:cNvSpPr txBox="1"/>
          <p:nvPr/>
        </p:nvSpPr>
        <p:spPr>
          <a:xfrm>
            <a:off x="6999975" y="893233"/>
            <a:ext cx="1296988" cy="5904000"/>
          </a:xfrm>
          <a:prstGeom prst="rect">
            <a:avLst/>
          </a:prstGeom>
          <a:solidFill>
            <a:srgbClr val="66FFCC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8000" tIns="18000" rIns="18000" bIns="18000">
            <a:spAutoFit/>
          </a:bodyPr>
          <a:lstStyle/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教育學程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華語文教學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文化研究</a:t>
            </a:r>
            <a:endParaRPr lang="zh-TW" altLang="en-US" sz="12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企業管理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電子商務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會計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財務金融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企業資源規劃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商業智慧與分析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影響力衡量與管理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認知神經科學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敘事與數位實踐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國際事務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人工智慧跨域應用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跨領域榮譽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200000"/>
              </a:lnSpc>
              <a:defRPr sz="1200"/>
            </a:pPr>
            <a:r>
              <a:rPr sz="120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社會企業</a:t>
            </a:r>
            <a:endParaRPr sz="120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</p:txBody>
      </p:sp>
      <p:sp>
        <p:nvSpPr>
          <p:cNvPr id="130" name="Text Box 354"/>
          <p:cNvSpPr txBox="1"/>
          <p:nvPr/>
        </p:nvSpPr>
        <p:spPr>
          <a:xfrm>
            <a:off x="8516938" y="168988"/>
            <a:ext cx="1223963" cy="585220"/>
          </a:xfrm>
          <a:prstGeom prst="rect">
            <a:avLst/>
          </a:prstGeom>
          <a:solidFill>
            <a:srgbClr val="CCFFCC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8000" tIns="18000" rIns="18000" bIns="18000">
            <a:spAutoFit/>
          </a:bodyPr>
          <a:lstStyle/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endParaRPr lang="en-US" sz="600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r>
              <a:rPr b="0" dirty="0" err="1" smtClean="0">
                <a:latin typeface="Arial" panose="020B0604020202020204" pitchFamily="34" charset="0"/>
                <a:ea typeface="PingFang HK Regular"/>
                <a:cs typeface="Arial" panose="020B0604020202020204" pitchFamily="34" charset="0"/>
                <a:sym typeface="PingFang HK Regular"/>
              </a:rPr>
              <a:t>未來發展領域</a:t>
            </a:r>
            <a:endParaRPr lang="en-US" b="0" dirty="0" smtClean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  <a:p>
            <a:pPr algn="ctr">
              <a:spcBef>
                <a:spcPts val="700"/>
              </a:spcBef>
              <a:defRPr sz="1200" b="1">
                <a:solidFill>
                  <a:srgbClr val="800000"/>
                </a:solidFill>
              </a:defRPr>
            </a:pPr>
            <a:endParaRPr sz="600" b="0" dirty="0">
              <a:latin typeface="Arial" panose="020B0604020202020204" pitchFamily="34" charset="0"/>
              <a:ea typeface="PingFang HK Regular"/>
              <a:cs typeface="Arial" panose="020B0604020202020204" pitchFamily="34" charset="0"/>
              <a:sym typeface="PingFang HK Regular"/>
            </a:endParaRPr>
          </a:p>
        </p:txBody>
      </p:sp>
      <p:sp>
        <p:nvSpPr>
          <p:cNvPr id="131" name="Text Box 356"/>
          <p:cNvSpPr txBox="1"/>
          <p:nvPr/>
        </p:nvSpPr>
        <p:spPr>
          <a:xfrm>
            <a:off x="8515068" y="840050"/>
            <a:ext cx="1223963" cy="5994600"/>
          </a:xfrm>
          <a:prstGeom prst="rect">
            <a:avLst/>
          </a:prstGeom>
          <a:solidFill>
            <a:srgbClr val="FFFF99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10800" tIns="10800" rIns="10800" bIns="10800">
            <a:spAutoFit/>
          </a:bodyPr>
          <a:lstStyle/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語言學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>
                <a:latin typeface="PingFang HK Regular"/>
                <a:ea typeface="PingFang HK Regular"/>
                <a:cs typeface="PingFang HK Regular"/>
                <a:sym typeface="PingFang HK Regular"/>
              </a:defRPr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翻譯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英語教學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華語教學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藝術學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企業管理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博物館學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英美文學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比較文學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文化研究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性別研究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歐美研究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外交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國際關係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社會學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輔導諮商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人力資源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  <a:sym typeface="PingFang HK Regular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電影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新聞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大眾傳播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廣電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傳播管理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出版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戲劇研究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劇場研究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表演藝術</a:t>
            </a:r>
            <a:endParaRPr sz="115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 sz="1300"/>
            </a:pPr>
            <a:r>
              <a:rPr sz="1150" dirty="0" err="1"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PingFang HK Regular"/>
              </a:rPr>
              <a:t>劇場管理</a:t>
            </a:r>
            <a:endParaRPr sz="1150" b="1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35" name="Text Box 377"/>
          <p:cNvSpPr txBox="1"/>
          <p:nvPr/>
        </p:nvSpPr>
        <p:spPr>
          <a:xfrm>
            <a:off x="681975" y="4739522"/>
            <a:ext cx="2285050" cy="707886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45719" rIns="45719">
            <a:spAutoFit/>
          </a:bodyPr>
          <a:lstStyle/>
          <a:p>
            <a:pPr>
              <a:spcBef>
                <a:spcPts val="600"/>
              </a:spcBef>
              <a:defRPr sz="1000">
                <a:solidFill>
                  <a:srgbClr val="800000"/>
                </a:solidFill>
              </a:defRPr>
            </a:pPr>
            <a:r>
              <a:rPr dirty="0"/>
              <a:t>※</a:t>
            </a:r>
            <a:r>
              <a:rPr dirty="0" err="1">
                <a:latin typeface="PingFang HK Regular"/>
                <a:ea typeface="PingFang HK Regular"/>
                <a:cs typeface="PingFang HK Regular"/>
                <a:sym typeface="PingFang HK Regular"/>
              </a:rPr>
              <a:t>詳細課程資料</a:t>
            </a:r>
            <a:endParaRPr dirty="0">
              <a:latin typeface="PingFang HK Regular"/>
              <a:ea typeface="PingFang HK Regular"/>
              <a:cs typeface="PingFang HK Regular"/>
              <a:sym typeface="PingFang HK Regular"/>
            </a:endParaRPr>
          </a:p>
          <a:p>
            <a:pPr>
              <a:spcBef>
                <a:spcPts val="600"/>
              </a:spcBef>
              <a:defRPr sz="1000">
                <a:solidFill>
                  <a:srgbClr val="800000"/>
                </a:solidFill>
              </a:defRPr>
            </a:pPr>
            <a:r>
              <a:rPr dirty="0" err="1">
                <a:latin typeface="PingFang HK Regular"/>
                <a:ea typeface="PingFang HK Regular"/>
                <a:cs typeface="PingFang HK Regular"/>
                <a:sym typeface="PingFang HK Regular"/>
              </a:rPr>
              <a:t>請參考本校選課系統或</a:t>
            </a:r>
            <a:endParaRPr dirty="0">
              <a:latin typeface="PingFang HK Regular"/>
              <a:ea typeface="PingFang HK Regular"/>
              <a:cs typeface="PingFang HK Regular"/>
              <a:sym typeface="PingFang HK Regular"/>
            </a:endParaRPr>
          </a:p>
          <a:p>
            <a:pPr>
              <a:spcBef>
                <a:spcPts val="600"/>
              </a:spcBef>
              <a:defRPr sz="1000">
                <a:solidFill>
                  <a:srgbClr val="800000"/>
                </a:solidFill>
              </a:defRPr>
            </a:pPr>
            <a:r>
              <a:rPr dirty="0">
                <a:latin typeface="PingFang HK Regular"/>
                <a:ea typeface="PingFang HK Regular"/>
                <a:cs typeface="PingFang HK Regular"/>
                <a:sym typeface="PingFang HK Regular"/>
              </a:rPr>
              <a:t>英文系網頁</a:t>
            </a:r>
            <a:r>
              <a:rPr dirty="0">
                <a:latin typeface="Times New Roman"/>
                <a:ea typeface="Times New Roman"/>
                <a:cs typeface="Times New Roman"/>
                <a:sym typeface="Times New Roman"/>
              </a:rPr>
              <a:t>http://english.ncu.edu.tw/</a:t>
            </a:r>
          </a:p>
        </p:txBody>
      </p:sp>
      <p:sp>
        <p:nvSpPr>
          <p:cNvPr id="137" name="肘形接點 127"/>
          <p:cNvSpPr/>
          <p:nvPr/>
        </p:nvSpPr>
        <p:spPr>
          <a:xfrm rot="10800000" flipV="1">
            <a:off x="3146015" y="1475740"/>
            <a:ext cx="219021" cy="3698240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1271" y="21600"/>
                </a:lnTo>
              </a:path>
            </a:pathLst>
          </a:custGeom>
          <a:ln w="8890">
            <a:solidFill>
              <a:srgbClr val="000000"/>
            </a:solidFill>
            <a:miter/>
            <a:headEnd type="triangle"/>
            <a:tailEnd type="triangle"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38" name="Line 319"/>
          <p:cNvSpPr/>
          <p:nvPr/>
        </p:nvSpPr>
        <p:spPr>
          <a:xfrm flipH="1">
            <a:off x="6876733" y="177800"/>
            <a:ext cx="1" cy="6556375"/>
          </a:xfrm>
          <a:prstGeom prst="line">
            <a:avLst/>
          </a:prstGeom>
          <a:ln w="28575">
            <a:solidFill>
              <a:srgbClr val="99CCFF"/>
            </a:solidFill>
            <a:prstDash val="dash"/>
          </a:ln>
        </p:spPr>
        <p:txBody>
          <a:bodyPr lIns="45719" rIns="45719"/>
          <a:lstStyle/>
          <a:p>
            <a:endParaRPr dirty="0"/>
          </a:p>
        </p:txBody>
      </p:sp>
      <p:sp>
        <p:nvSpPr>
          <p:cNvPr id="139" name="Text Box 302"/>
          <p:cNvSpPr txBox="1"/>
          <p:nvPr/>
        </p:nvSpPr>
        <p:spPr>
          <a:xfrm>
            <a:off x="5245024" y="900322"/>
            <a:ext cx="1567850" cy="1368333"/>
          </a:xfrm>
          <a:prstGeom prst="rect">
            <a:avLst/>
          </a:prstGeom>
          <a:solidFill>
            <a:srgbClr val="FF99CC"/>
          </a:solidFill>
          <a:ln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0800" tIns="10800" rIns="10800" bIns="10800">
            <a:spAutoFit/>
          </a:bodyPr>
          <a:lstStyle/>
          <a:p>
            <a:pPr>
              <a:spcBef>
                <a:spcPts val="300"/>
              </a:spcBef>
              <a:defRPr sz="900"/>
            </a:pPr>
            <a:endParaRPr lang="en-US" sz="85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研究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、寫作與實踐</a:t>
            </a:r>
            <a:endParaRPr lang="en-US" sz="11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翻譯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與媒介</a:t>
            </a:r>
            <a:endParaRPr sz="11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專業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溝通技巧</a:t>
            </a:r>
            <a:endParaRPr sz="11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專業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寫作</a:t>
            </a:r>
            <a:endParaRPr lang="en-US" altLang="zh-TW" sz="1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 sz="900"/>
            </a:pPr>
            <a:r>
              <a:rPr lang="zh-TW" altLang="en-US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 新聞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英語</a:t>
            </a:r>
            <a:r>
              <a:rPr lang="en-US" altLang="zh-TW" sz="1100" dirty="0" smtClean="0">
                <a:latin typeface="Arial" panose="020B0604020202020204" pitchFamily="34" charset="0"/>
                <a:cs typeface="Arial" panose="020B0604020202020204" pitchFamily="34" charset="0"/>
              </a:rPr>
              <a:t>/</a:t>
            </a:r>
            <a:r>
              <a:rPr lang="zh-TW" altLang="en-US" sz="1100" dirty="0">
                <a:latin typeface="Arial" panose="020B0604020202020204" pitchFamily="34" charset="0"/>
                <a:cs typeface="Arial" panose="020B0604020202020204" pitchFamily="34" charset="0"/>
              </a:rPr>
              <a:t>新聞寫作</a:t>
            </a:r>
            <a:endParaRPr lang="en-US" altLang="zh-TW" sz="11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300"/>
              </a:spcBef>
              <a:defRPr sz="900"/>
            </a:pPr>
            <a:endParaRPr sz="9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2" name="Line 104"/>
          <p:cNvSpPr/>
          <p:nvPr/>
        </p:nvSpPr>
        <p:spPr>
          <a:xfrm flipV="1">
            <a:off x="3149692" y="2984435"/>
            <a:ext cx="213339" cy="0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3" name="Line 105"/>
          <p:cNvSpPr/>
          <p:nvPr/>
        </p:nvSpPr>
        <p:spPr>
          <a:xfrm flipV="1">
            <a:off x="3141924" y="4086537"/>
            <a:ext cx="223113" cy="2073"/>
          </a:xfrm>
          <a:prstGeom prst="line">
            <a:avLst/>
          </a:prstGeom>
          <a:ln>
            <a:solidFill>
              <a:srgbClr val="000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4" name="Line 106"/>
          <p:cNvSpPr/>
          <p:nvPr/>
        </p:nvSpPr>
        <p:spPr>
          <a:xfrm>
            <a:off x="5019675" y="1475740"/>
            <a:ext cx="209550" cy="0"/>
          </a:xfrm>
          <a:prstGeom prst="line">
            <a:avLst/>
          </a:prstGeom>
          <a:ln>
            <a:solidFill>
              <a:srgbClr val="FF99CC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47" name="AutoShape 118"/>
          <p:cNvSpPr/>
          <p:nvPr/>
        </p:nvSpPr>
        <p:spPr>
          <a:xfrm flipH="1">
            <a:off x="6810305" y="1366519"/>
            <a:ext cx="111787" cy="4677937"/>
          </a:xfrm>
          <a:custGeom>
            <a:avLst/>
            <a:gdLst/>
            <a:ahLst/>
            <a:cxnLst>
              <a:cxn ang="0">
                <a:pos x="wd2" y="hd2"/>
              </a:cxn>
              <a:cxn ang="5400000">
                <a:pos x="wd2" y="hd2"/>
              </a:cxn>
              <a:cxn ang="10800000">
                <a:pos x="wd2" y="hd2"/>
              </a:cxn>
              <a:cxn ang="16200000">
                <a:pos x="wd2" y="hd2"/>
              </a:cxn>
            </a:cxnLst>
            <a:rect l="0" t="0" r="r" b="b"/>
            <a:pathLst>
              <a:path w="21600" h="21600" extrusionOk="0">
                <a:moveTo>
                  <a:pt x="21301" y="0"/>
                </a:moveTo>
                <a:lnTo>
                  <a:pt x="0" y="0"/>
                </a:lnTo>
                <a:lnTo>
                  <a:pt x="0" y="21600"/>
                </a:lnTo>
                <a:lnTo>
                  <a:pt x="21600" y="21600"/>
                </a:lnTo>
                <a:lnTo>
                  <a:pt x="21600" y="21494"/>
                </a:lnTo>
              </a:path>
            </a:pathLst>
          </a:custGeom>
          <a:ln>
            <a:solidFill>
              <a:srgbClr val="000000"/>
            </a:solidFill>
            <a:miter/>
          </a:ln>
        </p:spPr>
        <p:txBody>
          <a:bodyPr lIns="45719" rIns="45719" anchor="ctr"/>
          <a:lstStyle/>
          <a:p>
            <a:endParaRPr/>
          </a:p>
        </p:txBody>
      </p:sp>
      <p:sp>
        <p:nvSpPr>
          <p:cNvPr id="150" name="Line 124"/>
          <p:cNvSpPr/>
          <p:nvPr/>
        </p:nvSpPr>
        <p:spPr>
          <a:xfrm>
            <a:off x="6803690" y="4031660"/>
            <a:ext cx="118403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2" name="Line 126"/>
          <p:cNvSpPr/>
          <p:nvPr/>
        </p:nvSpPr>
        <p:spPr>
          <a:xfrm>
            <a:off x="8296963" y="3559175"/>
            <a:ext cx="218105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sp>
        <p:nvSpPr>
          <p:cNvPr id="153" name="文字方塊 1"/>
          <p:cNvSpPr txBox="1"/>
          <p:nvPr/>
        </p:nvSpPr>
        <p:spPr>
          <a:xfrm>
            <a:off x="2232195" y="6220014"/>
            <a:ext cx="324058" cy="215444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45719" rIns="45719">
            <a:spAutoFit/>
          </a:bodyPr>
          <a:lstStyle>
            <a:lvl1pPr>
              <a:defRPr sz="800"/>
            </a:lvl1pPr>
          </a:lstStyle>
          <a:p>
            <a:r>
              <a:rPr dirty="0"/>
              <a:t>2024</a:t>
            </a:r>
          </a:p>
        </p:txBody>
      </p:sp>
      <p:pic>
        <p:nvPicPr>
          <p:cNvPr id="154" name="圖片 46" descr="圖片 46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728447" y="5396505"/>
            <a:ext cx="1655762" cy="1028701"/>
          </a:xfrm>
          <a:prstGeom prst="rect">
            <a:avLst/>
          </a:prstGeom>
          <a:ln w="12700">
            <a:miter lim="400000"/>
          </a:ln>
        </p:spPr>
      </p:pic>
      <p:sp>
        <p:nvSpPr>
          <p:cNvPr id="155" name="Text Box 289"/>
          <p:cNvSpPr txBox="1"/>
          <p:nvPr/>
        </p:nvSpPr>
        <p:spPr>
          <a:xfrm>
            <a:off x="3235424" y="5441773"/>
            <a:ext cx="1918902" cy="1099029"/>
          </a:xfrm>
          <a:prstGeom prst="rect">
            <a:avLst/>
          </a:prstGeom>
          <a:solidFill>
            <a:srgbClr val="D9D9D9"/>
          </a:solidFill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0800" tIns="10800" rIns="10800" bIns="10800">
            <a:spAutoFit/>
          </a:bodyPr>
          <a:lstStyle/>
          <a:p>
            <a:pPr>
              <a:defRPr sz="1200" b="1"/>
            </a:pPr>
            <a:r>
              <a:rPr sz="1000" b="0" dirty="0">
                <a:latin typeface="+mn-lt"/>
                <a:ea typeface="PingFang HK Regular"/>
                <a:cs typeface="PingFang HK Regular"/>
                <a:sym typeface="PingFang HK Regular"/>
              </a:rPr>
              <a:t>自由選修</a:t>
            </a:r>
            <a:r>
              <a:rPr sz="1000" dirty="0">
                <a:latin typeface="+mn-lt"/>
              </a:rPr>
              <a:t>25</a:t>
            </a:r>
            <a:r>
              <a:rPr sz="1000" b="0" dirty="0">
                <a:latin typeface="+mn-lt"/>
                <a:ea typeface="PingFang HK Regular"/>
                <a:cs typeface="PingFang HK Regular"/>
                <a:sym typeface="PingFang HK Regular"/>
              </a:rPr>
              <a:t>學分</a:t>
            </a:r>
          </a:p>
          <a:p>
            <a:pPr>
              <a:defRPr sz="1000"/>
            </a:pPr>
            <a:endParaRPr sz="1000" b="0" dirty="0">
              <a:latin typeface="+mn-lt"/>
              <a:ea typeface="PingFang HK Regular"/>
              <a:cs typeface="PingFang HK Regular"/>
              <a:sym typeface="PingFang HK Regular"/>
            </a:endParaRPr>
          </a:p>
          <a:p>
            <a:pPr>
              <a:defRPr sz="1100"/>
            </a:pPr>
            <a:r>
              <a:rPr sz="1000" dirty="0">
                <a:latin typeface="+mn-lt"/>
                <a:ea typeface="PingFang HK Regular"/>
                <a:cs typeface="PingFang HK Regular"/>
                <a:sym typeface="PingFang HK Regular"/>
              </a:rPr>
              <a:t>共同必修及系訂必修學分之外，其餘</a:t>
            </a:r>
            <a:r>
              <a:rPr sz="1000" dirty="0">
                <a:latin typeface="+mn-lt"/>
              </a:rPr>
              <a:t>25</a:t>
            </a:r>
            <a:r>
              <a:rPr sz="1000" dirty="0">
                <a:latin typeface="+mn-lt"/>
                <a:ea typeface="PingFang HK Regular"/>
                <a:cs typeface="PingFang HK Regular"/>
                <a:sym typeface="PingFang HK Regular"/>
              </a:rPr>
              <a:t>學分可以自由選修校內外課程，亦可選修跨領域的輔系</a:t>
            </a:r>
            <a:r>
              <a:rPr sz="1000" dirty="0">
                <a:latin typeface="+mn-lt"/>
              </a:rPr>
              <a:t>/</a:t>
            </a:r>
            <a:r>
              <a:rPr sz="1000" dirty="0" err="1">
                <a:latin typeface="+mn-lt"/>
                <a:ea typeface="PingFang HK Regular"/>
                <a:cs typeface="PingFang HK Regular"/>
                <a:sym typeface="PingFang HK Regular"/>
              </a:rPr>
              <a:t>雙主修</a:t>
            </a:r>
            <a:r>
              <a:rPr sz="1000" dirty="0">
                <a:latin typeface="+mn-lt"/>
              </a:rPr>
              <a:t>/</a:t>
            </a:r>
            <a:r>
              <a:rPr sz="1000" dirty="0" err="1">
                <a:latin typeface="+mn-lt"/>
                <a:ea typeface="PingFang HK Regular"/>
                <a:cs typeface="PingFang HK Regular"/>
                <a:sym typeface="PingFang HK Regular"/>
              </a:rPr>
              <a:t>第二專長</a:t>
            </a:r>
            <a:r>
              <a:rPr sz="1000" dirty="0">
                <a:latin typeface="+mn-lt"/>
              </a:rPr>
              <a:t>/</a:t>
            </a:r>
            <a:r>
              <a:rPr sz="1000" dirty="0" err="1">
                <a:latin typeface="+mn-lt"/>
                <a:ea typeface="PingFang HK Regular"/>
                <a:cs typeface="PingFang HK Regular"/>
                <a:sym typeface="PingFang HK Regular"/>
              </a:rPr>
              <a:t>學分學程及出國交換課程等</a:t>
            </a:r>
            <a:r>
              <a:rPr sz="1000" dirty="0">
                <a:latin typeface="+mn-lt"/>
                <a:ea typeface="PingFang HK Regular"/>
                <a:cs typeface="PingFang HK Regular"/>
                <a:sym typeface="PingFang HK Regular"/>
              </a:rPr>
              <a:t>。</a:t>
            </a:r>
          </a:p>
        </p:txBody>
      </p:sp>
      <p:sp>
        <p:nvSpPr>
          <p:cNvPr id="40" name="Line 106">
            <a:extLst>
              <a:ext uri="{FF2B5EF4-FFF2-40B4-BE49-F238E27FC236}">
                <a16:creationId xmlns:a16="http://schemas.microsoft.com/office/drawing/2014/main" id="{6DE016D2-C6A4-4092-9F5D-ABD3C19CDBC7}"/>
              </a:ext>
            </a:extLst>
          </p:cNvPr>
          <p:cNvSpPr/>
          <p:nvPr/>
        </p:nvSpPr>
        <p:spPr>
          <a:xfrm>
            <a:off x="5052056" y="2943247"/>
            <a:ext cx="177169" cy="0"/>
          </a:xfrm>
          <a:prstGeom prst="line">
            <a:avLst/>
          </a:prstGeom>
          <a:ln>
            <a:solidFill>
              <a:srgbClr val="CC99FF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graphicFrame>
        <p:nvGraphicFramePr>
          <p:cNvPr id="2" name="表格 1">
            <a:extLst>
              <a:ext uri="{FF2B5EF4-FFF2-40B4-BE49-F238E27FC236}">
                <a16:creationId xmlns:a16="http://schemas.microsoft.com/office/drawing/2014/main" id="{A31CE34A-8405-49F8-BFC0-9B977D7AD0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9979849"/>
              </p:ext>
            </p:extLst>
          </p:nvPr>
        </p:nvGraphicFramePr>
        <p:xfrm>
          <a:off x="3379589" y="840050"/>
          <a:ext cx="1690351" cy="176249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0351">
                  <a:extLst>
                    <a:ext uri="{9D8B030D-6E8A-4147-A177-3AD203B41FA5}">
                      <a16:colId xmlns:a16="http://schemas.microsoft.com/office/drawing/2014/main" val="2008370969"/>
                    </a:ext>
                  </a:extLst>
                </a:gridCol>
              </a:tblGrid>
              <a:tr h="22277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1" dirty="0" smtClean="0"/>
                        <a:t>核心能力</a:t>
                      </a:r>
                      <a:endParaRPr lang="zh-TW" altLang="en-US" sz="1000" b="1" dirty="0"/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64794403"/>
                  </a:ext>
                </a:extLst>
              </a:tr>
              <a:tr h="15186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0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/>
                      </a:pPr>
                      <a:r>
                        <a:rPr lang="zh-TW" altLang="en-US" sz="1000" b="0" i="0" u="none" strike="noStrike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影像</a:t>
                      </a:r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分析寫作</a:t>
                      </a:r>
                      <a:endParaRPr lang="en-US" altLang="zh-TW" sz="100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/>
                      </a:pPr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文獻蒐集與論證寫作</a:t>
                      </a:r>
                      <a:endParaRPr lang="en-US" altLang="zh-TW" sz="100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/>
                      </a:pPr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英文口語訓練</a:t>
                      </a:r>
                      <a:endParaRPr lang="en-US" altLang="zh-TW" sz="1000" b="0" i="0" u="none" strike="noStrike" cap="none" spc="0" baseline="0" dirty="0"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/>
                      </a:pPr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演說與</a:t>
                      </a:r>
                      <a:r>
                        <a:rPr lang="zh-TW" altLang="en-US" sz="1000" b="0" i="0" u="none" strike="noStrike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溝通 </a:t>
                      </a:r>
                      <a:r>
                        <a:rPr kumimoji="0" lang="en-US" altLang="zh-TW" sz="800" b="0" i="0" u="none" strike="noStrike" kern="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Arial"/>
                          <a:sym typeface="Arial"/>
                        </a:rPr>
                        <a:t>I</a:t>
                      </a:r>
                      <a:endParaRPr kumimoji="0" lang="en-US" altLang="zh-TW" sz="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cs typeface="Arial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/>
                      </a:pPr>
                      <a:r>
                        <a:rPr lang="zh-TW" altLang="en-US" sz="1000" b="0" i="0" u="none" strike="noStrike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文學分析寫作</a:t>
                      </a:r>
                      <a:endParaRPr lang="en-US" altLang="zh-TW" sz="1000" b="0" i="0" u="none" strike="noStrike" cap="none" spc="0" baseline="0" dirty="0" smtClean="0"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0" marR="0" lvl="0" indent="0" algn="l" defTabSz="914400" rtl="0" eaLnBrk="1" fontAlgn="auto" latinLnBrk="0" hangingPunct="0">
                        <a:lnSpc>
                          <a:spcPct val="125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 sz="1000"/>
                      </a:pPr>
                      <a:r>
                        <a:rPr lang="zh-TW" altLang="en-US" sz="1000" b="0" i="0" u="none" strike="noStrike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閱讀</a:t>
                      </a:r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與文化常識</a:t>
                      </a:r>
                      <a:endParaRPr kumimoji="0" lang="en-US" altLang="zh-TW" sz="85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uLnTx/>
                        <a:uFillTx/>
                        <a:latin typeface="+mn-lt"/>
                        <a:cs typeface="Arial"/>
                        <a:sym typeface="Arial"/>
                      </a:endParaRPr>
                    </a:p>
                  </a:txBody>
                  <a:tcPr>
                    <a:solidFill>
                      <a:srgbClr val="FF99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013262"/>
                  </a:ext>
                </a:extLst>
              </a:tr>
            </a:tbl>
          </a:graphicData>
        </a:graphic>
      </p:graphicFrame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0911778F-37E2-4021-92DE-9FCB3B662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93993052"/>
              </p:ext>
            </p:extLst>
          </p:nvPr>
        </p:nvGraphicFramePr>
        <p:xfrm>
          <a:off x="3376538" y="2767562"/>
          <a:ext cx="1695160" cy="6400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5160">
                  <a:extLst>
                    <a:ext uri="{9D8B030D-6E8A-4147-A177-3AD203B41FA5}">
                      <a16:colId xmlns:a16="http://schemas.microsoft.com/office/drawing/2014/main" val="2182150192"/>
                    </a:ext>
                  </a:extLst>
                </a:gridCol>
              </a:tblGrid>
              <a:tr h="232838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000" b="1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語言學</a:t>
                      </a:r>
                      <a:endParaRPr lang="zh-TW" altLang="en-US" sz="1000" b="1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83438"/>
                  </a:ext>
                </a:extLst>
              </a:tr>
              <a:tr h="341150">
                <a:tc>
                  <a:txBody>
                    <a:bodyPr/>
                    <a:lstStyle/>
                    <a:p>
                      <a:pPr algn="l"/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英語</a:t>
                      </a:r>
                      <a:r>
                        <a:rPr lang="zh-TW" altLang="en-US" sz="10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語音學 </a:t>
                      </a:r>
                      <a:r>
                        <a:rPr lang="en-US" altLang="zh-TW" sz="1000" b="0" i="0" u="none" strike="noStrike" cap="none" spc="0" baseline="0" dirty="0" smtClean="0">
                          <a:solidFill>
                            <a:schemeClr val="tx1"/>
                          </a:solidFill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I</a:t>
                      </a:r>
                      <a:endParaRPr lang="en-US" altLang="zh-TW" sz="10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l"/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英語語言學概論</a:t>
                      </a:r>
                      <a:endParaRPr lang="zh-TW" altLang="en-US" sz="1000" b="0" i="0" u="none" strike="noStrike" cap="none" spc="0" baseline="0" dirty="0">
                        <a:solidFill>
                          <a:schemeClr val="tx1"/>
                        </a:solidFill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</a:txBody>
                  <a:tcPr>
                    <a:solidFill>
                      <a:srgbClr val="CC99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273555"/>
                  </a:ext>
                </a:extLst>
              </a:tr>
            </a:tbl>
          </a:graphicData>
        </a:graphic>
      </p:graphicFrame>
      <p:sp>
        <p:nvSpPr>
          <p:cNvPr id="45" name="Line 106">
            <a:extLst>
              <a:ext uri="{FF2B5EF4-FFF2-40B4-BE49-F238E27FC236}">
                <a16:creationId xmlns:a16="http://schemas.microsoft.com/office/drawing/2014/main" id="{6DE016D2-C6A4-4092-9F5D-ABD3C19CDBC7}"/>
              </a:ext>
            </a:extLst>
          </p:cNvPr>
          <p:cNvSpPr/>
          <p:nvPr/>
        </p:nvSpPr>
        <p:spPr>
          <a:xfrm>
            <a:off x="5079209" y="4091001"/>
            <a:ext cx="166560" cy="0"/>
          </a:xfrm>
          <a:prstGeom prst="line">
            <a:avLst/>
          </a:prstGeom>
          <a:ln>
            <a:solidFill>
              <a:srgbClr val="FFC000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6" name="Line 106">
            <a:extLst>
              <a:ext uri="{FF2B5EF4-FFF2-40B4-BE49-F238E27FC236}">
                <a16:creationId xmlns:a16="http://schemas.microsoft.com/office/drawing/2014/main" id="{6DE016D2-C6A4-4092-9F5D-ABD3C19CDBC7}"/>
              </a:ext>
            </a:extLst>
          </p:cNvPr>
          <p:cNvSpPr/>
          <p:nvPr/>
        </p:nvSpPr>
        <p:spPr>
          <a:xfrm>
            <a:off x="5074573" y="5080000"/>
            <a:ext cx="167836" cy="0"/>
          </a:xfrm>
          <a:prstGeom prst="line">
            <a:avLst/>
          </a:prstGeom>
          <a:ln>
            <a:solidFill>
              <a:srgbClr val="FFCC99"/>
            </a:solidFill>
            <a:tailEnd type="triangle"/>
          </a:ln>
        </p:spPr>
        <p:txBody>
          <a:bodyPr lIns="45719" rIns="45719"/>
          <a:lstStyle/>
          <a:p>
            <a:endParaRPr/>
          </a:p>
        </p:txBody>
      </p:sp>
      <p:sp>
        <p:nvSpPr>
          <p:cNvPr id="47" name="Line 124"/>
          <p:cNvSpPr/>
          <p:nvPr/>
        </p:nvSpPr>
        <p:spPr>
          <a:xfrm>
            <a:off x="6810306" y="2699734"/>
            <a:ext cx="116329" cy="0"/>
          </a:xfrm>
          <a:prstGeom prst="line">
            <a:avLst/>
          </a:prstGeom>
          <a:ln>
            <a:solidFill>
              <a:srgbClr val="000000"/>
            </a:solidFill>
          </a:ln>
        </p:spPr>
        <p:txBody>
          <a:bodyPr lIns="45719" rIns="45719"/>
          <a:lstStyle/>
          <a:p>
            <a:endParaRPr/>
          </a:p>
        </p:txBody>
      </p:sp>
      <p:graphicFrame>
        <p:nvGraphicFramePr>
          <p:cNvPr id="64" name="表格 63">
            <a:extLst>
              <a:ext uri="{FF2B5EF4-FFF2-40B4-BE49-F238E27FC236}">
                <a16:creationId xmlns:a16="http://schemas.microsoft.com/office/drawing/2014/main" id="{0911778F-37E2-4021-92DE-9FCB3B662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995553"/>
              </p:ext>
            </p:extLst>
          </p:nvPr>
        </p:nvGraphicFramePr>
        <p:xfrm>
          <a:off x="3378272" y="3588528"/>
          <a:ext cx="1695160" cy="130519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95160">
                  <a:extLst>
                    <a:ext uri="{9D8B030D-6E8A-4147-A177-3AD203B41FA5}">
                      <a16:colId xmlns:a16="http://schemas.microsoft.com/office/drawing/2014/main" val="2182150192"/>
                    </a:ext>
                  </a:extLst>
                </a:gridCol>
              </a:tblGrid>
              <a:tr h="27120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00" b="1" dirty="0" smtClean="0">
                          <a:latin typeface="+mn-ea"/>
                        </a:rPr>
                        <a:t>文學與文化</a:t>
                      </a:r>
                      <a:endParaRPr lang="en-US" altLang="zh-TW" sz="900" b="1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FFCC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8283438"/>
                  </a:ext>
                </a:extLst>
              </a:tr>
              <a:tr h="1033986">
                <a:tc>
                  <a:txBody>
                    <a:bodyPr/>
                    <a:lstStyle/>
                    <a:p>
                      <a:pPr algn="l">
                        <a:lnSpc>
                          <a:spcPct val="125000"/>
                        </a:lnSpc>
                        <a:spcBef>
                          <a:spcPts val="600"/>
                        </a:spcBef>
                        <a:defRPr sz="1000"/>
                      </a:pPr>
                      <a:endParaRPr lang="en-US" altLang="zh-TW" sz="1000" b="0" i="0" u="none" strike="noStrike" cap="none" spc="0" baseline="0" dirty="0" smtClean="0"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l">
                        <a:lnSpc>
                          <a:spcPct val="125000"/>
                        </a:lnSpc>
                        <a:spcBef>
                          <a:spcPts val="600"/>
                        </a:spcBef>
                        <a:defRPr sz="1000"/>
                      </a:pPr>
                      <a:r>
                        <a:rPr lang="zh-TW" altLang="en-US" sz="1000" b="0" i="0" u="none" strike="noStrike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文學</a:t>
                      </a:r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、歷史與哲思</a:t>
                      </a:r>
                      <a:endParaRPr lang="en-US" altLang="zh-TW" sz="900" dirty="0">
                        <a:latin typeface="+mn-ea"/>
                        <a:ea typeface="+mn-ea"/>
                      </a:endParaRPr>
                    </a:p>
                    <a:p>
                      <a:pPr algn="l">
                        <a:defRPr sz="1000"/>
                      </a:pPr>
                      <a:endParaRPr lang="en-US" altLang="zh-TW" sz="1000" b="0" i="0" u="none" strike="noStrike" cap="none" spc="0" baseline="0" dirty="0" smtClean="0">
                        <a:solidFill>
                          <a:schemeClr val="tx1"/>
                        </a:solidFill>
                        <a:effectLst/>
                        <a:uFillTx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algn="l">
                        <a:defRPr sz="1000"/>
                      </a:pPr>
                      <a:r>
                        <a:rPr lang="zh-TW" altLang="en-US" sz="1000" b="0" i="0" u="none" strike="noStrike" cap="none" spc="0" baseline="0" dirty="0" smtClean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殖民</a:t>
                      </a:r>
                      <a:r>
                        <a:rPr lang="zh-TW" altLang="en-US" sz="1000" b="0" i="0" u="none" strike="noStrike" cap="none" spc="0" baseline="0" dirty="0">
                          <a:solidFill>
                            <a:schemeClr val="tx1"/>
                          </a:solidFill>
                          <a:effectLst/>
                          <a:uFillTx/>
                          <a:latin typeface="+mn-lt"/>
                          <a:ea typeface="+mn-ea"/>
                          <a:cs typeface="+mn-cs"/>
                          <a:sym typeface="Arial"/>
                        </a:rPr>
                        <a:t>現代性</a:t>
                      </a:r>
                      <a:endParaRPr lang="en-US" altLang="zh-TW" sz="900" dirty="0">
                        <a:latin typeface="+mn-ea"/>
                        <a:ea typeface="+mn-ea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76273555"/>
                  </a:ext>
                </a:extLst>
              </a:tr>
            </a:tbl>
          </a:graphicData>
        </a:graphic>
      </p:graphicFrame>
      <p:sp>
        <p:nvSpPr>
          <p:cNvPr id="42" name="Text Box 289"/>
          <p:cNvSpPr txBox="1"/>
          <p:nvPr/>
        </p:nvSpPr>
        <p:spPr>
          <a:xfrm>
            <a:off x="3376106" y="4893723"/>
            <a:ext cx="1696024" cy="483476"/>
          </a:xfrm>
          <a:prstGeom prst="rect">
            <a:avLst/>
          </a:prstGeom>
          <a:solidFill>
            <a:srgbClr val="FFCC99"/>
          </a:solidFill>
          <a:ln w="15875">
            <a:solidFill>
              <a:srgbClr val="000000"/>
            </a:solidFill>
            <a:miter/>
          </a:ln>
          <a:extLst>
            <a:ext uri="{C572A759-6A51-4108-AA02-DFA0A04FC94B}">
              <ma14:wrappingTextBoxFlag xmlns:ma14="http://schemas.microsoft.com/office/mac/drawingml/2011/main" xmlns:a14="http://schemas.microsoft.com/office/drawing/2010/main" xmlns:m="http://schemas.openxmlformats.org/officeDocument/2006/math" xmlns="" val="1"/>
            </a:ext>
          </a:extLst>
        </p:spPr>
        <p:txBody>
          <a:bodyPr wrap="square" lIns="10800" tIns="10800" rIns="10800" bIns="10800">
            <a:spAutoFit/>
          </a:bodyPr>
          <a:lstStyle/>
          <a:p>
            <a:pPr>
              <a:defRPr sz="1200"/>
            </a:pPr>
            <a:r>
              <a:rPr sz="1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sz="1000" dirty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lang="en-US" sz="1000" dirty="0" smtClean="0"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 </a:t>
            </a: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比較</a:t>
            </a:r>
            <a:r>
              <a:rPr lang="zh-TW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觀念文化史</a:t>
            </a:r>
            <a:endParaRPr lang="en-US" sz="10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defRPr sz="1200"/>
            </a:pPr>
            <a:endParaRPr sz="10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4" name="Text Box 307"/>
          <p:cNvSpPr txBox="1"/>
          <p:nvPr/>
        </p:nvSpPr>
        <p:spPr>
          <a:xfrm>
            <a:off x="5256446" y="4721673"/>
            <a:ext cx="1541567" cy="2073655"/>
          </a:xfrm>
          <a:prstGeom prst="rect">
            <a:avLst/>
          </a:prstGeom>
          <a:solidFill>
            <a:srgbClr val="FFCC99"/>
          </a:solidFill>
          <a:ln cmpd="sng">
            <a:solidFill>
              <a:srgbClr val="000000"/>
            </a:solidFill>
            <a:miter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wrap="square" lIns="10800" tIns="10800" rIns="10800" bIns="10800">
            <a:spAutoFit/>
          </a:bodyPr>
          <a:lstStyle/>
          <a:p>
            <a:pPr>
              <a:spcBef>
                <a:spcPts val="200"/>
              </a:spcBef>
              <a:defRPr sz="900"/>
            </a:pPr>
            <a:endParaRPr lang="en-US" altLang="zh-TW" sz="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世界</a:t>
            </a:r>
            <a:r>
              <a:rPr lang="zh-TW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表演與文化</a:t>
            </a:r>
            <a:endParaRPr lang="en-US" sz="1000" dirty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比較文學</a:t>
            </a:r>
            <a:endParaRPr lang="en-US" altLang="zh-TW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文學</a:t>
            </a:r>
            <a:r>
              <a:rPr lang="zh-TW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與劇場</a:t>
            </a:r>
            <a:endParaRPr lang="en-US" altLang="zh-TW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戲劇選讀</a:t>
            </a:r>
            <a:endParaRPr lang="en-US" altLang="zh-TW" sz="1000" dirty="0" smtClean="0">
              <a:solidFill>
                <a:schemeClr val="tx1"/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文化</a:t>
            </a:r>
            <a:r>
              <a:rPr lang="zh-TW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與產業</a:t>
            </a:r>
            <a:endParaRPr lang="en-US" altLang="zh-TW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跨學科</a:t>
            </a: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專題 </a:t>
            </a:r>
            <a:r>
              <a:rPr lang="en-US" altLang="zh-TW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I/II</a:t>
            </a:r>
            <a:endParaRPr lang="en-US" altLang="zh-TW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電影</a:t>
            </a:r>
            <a:r>
              <a:rPr lang="zh-TW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研究概論</a:t>
            </a:r>
            <a:endParaRPr lang="en-US" sz="10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媒體</a:t>
            </a:r>
            <a:r>
              <a:rPr lang="zh-TW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閱讀</a:t>
            </a:r>
            <a:endParaRPr lang="en-US" altLang="zh-TW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文化</a:t>
            </a:r>
            <a:r>
              <a:rPr lang="zh-TW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研究入門</a:t>
            </a:r>
            <a:endParaRPr lang="en-US" altLang="zh-TW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性</a:t>
            </a:r>
            <a:r>
              <a:rPr lang="zh-TW" altLang="en-US" sz="1000" dirty="0">
                <a:latin typeface="Arial" panose="020B0604020202020204" pitchFamily="34" charset="0"/>
                <a:cs typeface="Arial" panose="020B0604020202020204" pitchFamily="34" charset="0"/>
              </a:rPr>
              <a:t>／別研究</a:t>
            </a:r>
            <a:r>
              <a:rPr lang="zh-TW" altLang="en-US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概論</a:t>
            </a:r>
            <a:endParaRPr lang="en-US" altLang="zh-TW" sz="1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200"/>
              </a:spcBef>
              <a:defRPr sz="900"/>
            </a:pPr>
            <a:endParaRPr lang="en-US" sz="600" dirty="0"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/>
</p:sld>
</file>

<file path=ppt/theme/theme1.xml><?xml version="1.0" encoding="utf-8"?>
<a:theme xmlns:a="http://schemas.openxmlformats.org/drawingml/2006/main" name="01194604">
  <a:themeElements>
    <a:clrScheme name="01194604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01194604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0119460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01194604">
  <a:themeElements>
    <a:clrScheme name="01194604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BBE0E3"/>
      </a:accent1>
      <a:accent2>
        <a:srgbClr val="333399"/>
      </a:accent2>
      <a:accent3>
        <a:srgbClr val="8F8F8F"/>
      </a:accent3>
      <a:accent4>
        <a:srgbClr val="707070"/>
      </a:accent4>
      <a:accent5>
        <a:srgbClr val="DAEDEF"/>
      </a:accent5>
      <a:accent6>
        <a:srgbClr val="2D2D8A"/>
      </a:accent6>
      <a:hlink>
        <a:srgbClr val="0000FF"/>
      </a:hlink>
      <a:folHlink>
        <a:srgbClr val="FF00FF"/>
      </a:folHlink>
    </a:clrScheme>
    <a:fontScheme name="01194604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0119460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0000" dir="5400000" rotWithShape="0">
              <a:srgbClr val="000000">
                <a:alpha val="38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Off val="44000"/>
          </a:schemeClr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0000" dir="5400000" rotWithShape="0">
            <a:srgbClr val="000000">
              <a:alpha val="38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9144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Arial"/>
            <a:ea typeface="Arial"/>
            <a:cs typeface="Arial"/>
            <a:sym typeface="Arial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1085</TotalTime>
  <Words>231</Words>
  <Application>Microsoft Office PowerPoint</Application>
  <PresentationFormat>A4 紙張 (210x297 公釐)</PresentationFormat>
  <Paragraphs>123</Paragraphs>
  <Slides>1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7" baseType="lpstr">
      <vt:lpstr>PingFang HK Regular</vt:lpstr>
      <vt:lpstr>Arial</vt:lpstr>
      <vt:lpstr>Calibri</vt:lpstr>
      <vt:lpstr>Helvetica</vt:lpstr>
      <vt:lpstr>Times New Roman</vt:lpstr>
      <vt:lpstr>01194604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Amie</dc:creator>
  <cp:lastModifiedBy>User</cp:lastModifiedBy>
  <cp:revision>75</cp:revision>
  <cp:lastPrinted>2024-10-14T05:40:51Z</cp:lastPrinted>
  <dcterms:modified xsi:type="dcterms:W3CDTF">2025-09-18T02:37:37Z</dcterms:modified>
</cp:coreProperties>
</file>