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797675" cy="992981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53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711200" y="746125"/>
            <a:ext cx="5375275" cy="37226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06357" y="4716662"/>
            <a:ext cx="4984962" cy="446841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" descr="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Title Text"/>
          <p:cNvSpPr txBox="1">
            <a:spLocks noGrp="1"/>
          </p:cNvSpPr>
          <p:nvPr>
            <p:ph type="title"/>
          </p:nvPr>
        </p:nvSpPr>
        <p:spPr>
          <a:xfrm>
            <a:off x="1930400" y="274637"/>
            <a:ext cx="7480300" cy="11430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idx="1"/>
          </p:nvPr>
        </p:nvSpPr>
        <p:spPr>
          <a:xfrm>
            <a:off x="1930400" y="1600200"/>
            <a:ext cx="74803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Blip>
                <a:blip r:embed="rId3"/>
              </a:buBlip>
            </a:lvl1pPr>
            <a:lvl2pPr>
              <a:buBlip>
                <a:blip r:embed="rId4"/>
              </a:buBlip>
            </a:lvl2pPr>
            <a:lvl3pPr>
              <a:buBlip>
                <a:blip r:embed="rId5"/>
              </a:buBlip>
            </a:lvl3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108792" y="6245225"/>
            <a:ext cx="301909" cy="288824"/>
          </a:xfrm>
          <a:prstGeom prst="rect">
            <a:avLst/>
          </a:prstGeom>
        </p:spPr>
        <p:txBody>
          <a:bodyPr/>
          <a:lstStyle>
            <a:lvl1pPr>
              <a:defRPr sz="14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Body Level One…"/>
          <p:cNvSpPr txBox="1">
            <a:spLocks noGrp="1"/>
          </p:cNvSpPr>
          <p:nvPr>
            <p:ph type="body" idx="1"/>
          </p:nvPr>
        </p:nvSpPr>
        <p:spPr>
          <a:xfrm>
            <a:off x="330200" y="1554162"/>
            <a:ext cx="94107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4F81BD"/>
              </a:buClr>
              <a:buSzPct val="70000"/>
              <a:buChar char="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  <a:lvl2pPr>
              <a:buClr>
                <a:srgbClr val="4F81BD"/>
              </a:buClr>
              <a:buSzPct val="70000"/>
              <a:buChar char="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2pPr>
            <a:lvl3pPr>
              <a:buClr>
                <a:srgbClr val="4F81BD"/>
              </a:buClr>
              <a:buSzPct val="70000"/>
              <a:buChar char="✕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3pPr>
            <a:lvl4pPr>
              <a:buClr>
                <a:srgbClr val="4F81BD"/>
              </a:buClr>
              <a:buSzPct val="70000"/>
              <a:buChar char="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4pPr>
            <a:lvl5pPr>
              <a:buClr>
                <a:srgbClr val="4F81BD"/>
              </a:buClr>
              <a:buSzPct val="60000"/>
              <a:buChar char="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" name="Title Text"/>
          <p:cNvSpPr txBox="1">
            <a:spLocks noGrp="1"/>
          </p:cNvSpPr>
          <p:nvPr>
            <p:ph type="title"/>
          </p:nvPr>
        </p:nvSpPr>
        <p:spPr>
          <a:xfrm>
            <a:off x="330200" y="457200"/>
            <a:ext cx="9410700" cy="838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</a:lstStyle>
          <a:p>
            <a:r>
              <a:t>Title Text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Body Level One…"/>
          <p:cNvSpPr txBox="1">
            <a:spLocks noGrp="1"/>
          </p:cNvSpPr>
          <p:nvPr>
            <p:ph type="body" idx="1"/>
          </p:nvPr>
        </p:nvSpPr>
        <p:spPr>
          <a:xfrm>
            <a:off x="330200" y="1554162"/>
            <a:ext cx="94107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4F81BD"/>
              </a:buClr>
              <a:buSzPct val="70000"/>
              <a:buChar char="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  <a:lvl2pPr>
              <a:buClr>
                <a:srgbClr val="4F81BD"/>
              </a:buClr>
              <a:buSzPct val="70000"/>
              <a:buChar char="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2pPr>
            <a:lvl3pPr>
              <a:buClr>
                <a:srgbClr val="4F81BD"/>
              </a:buClr>
              <a:buSzPct val="70000"/>
              <a:buChar char="✕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3pPr>
            <a:lvl4pPr>
              <a:buClr>
                <a:srgbClr val="4F81BD"/>
              </a:buClr>
              <a:buSzPct val="70000"/>
              <a:buChar char="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4pPr>
            <a:lvl5pPr>
              <a:buClr>
                <a:srgbClr val="4F81BD"/>
              </a:buClr>
              <a:buSzPct val="60000"/>
              <a:buChar char="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9" name="Title Text"/>
          <p:cNvSpPr txBox="1">
            <a:spLocks noGrp="1"/>
          </p:cNvSpPr>
          <p:nvPr>
            <p:ph type="title"/>
          </p:nvPr>
        </p:nvSpPr>
        <p:spPr>
          <a:xfrm>
            <a:off x="330200" y="457200"/>
            <a:ext cx="9410700" cy="838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</a:lstStyle>
          <a:p>
            <a:r>
              <a:t>Title Text</a:t>
            </a:r>
          </a:p>
        </p:txBody>
      </p:sp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4037" y="1042987"/>
            <a:ext cx="9358313" cy="17463"/>
          </a:xfrm>
          <a:prstGeom prst="rect">
            <a:avLst/>
          </a:prstGeom>
          <a:ln w="12700">
            <a:miter lim="400000"/>
          </a:ln>
        </p:spPr>
      </p:pic>
      <p:pic>
        <p:nvPicPr>
          <p:cNvPr id="22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4037" y="1042987"/>
            <a:ext cx="9358313" cy="17463"/>
          </a:xfrm>
          <a:prstGeom prst="rect">
            <a:avLst/>
          </a:prstGeom>
          <a:ln w="12700">
            <a:miter lim="400000"/>
          </a:ln>
        </p:spPr>
      </p:pic>
      <p:pic>
        <p:nvPicPr>
          <p:cNvPr id="23" name="image.png" descr="imag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54037" y="1054100"/>
            <a:ext cx="9358313" cy="12700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Body Level One…"/>
          <p:cNvSpPr txBox="1">
            <a:spLocks noGrp="1"/>
          </p:cNvSpPr>
          <p:nvPr>
            <p:ph type="body" idx="1"/>
          </p:nvPr>
        </p:nvSpPr>
        <p:spPr>
          <a:xfrm>
            <a:off x="330200" y="1554162"/>
            <a:ext cx="94107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4F81BD"/>
              </a:buClr>
              <a:buSzPct val="70000"/>
              <a:buChar char="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  <a:lvl2pPr>
              <a:buClr>
                <a:srgbClr val="4F81BD"/>
              </a:buClr>
              <a:buSzPct val="70000"/>
              <a:buChar char="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2pPr>
            <a:lvl3pPr>
              <a:buClr>
                <a:srgbClr val="4F81BD"/>
              </a:buClr>
              <a:buSzPct val="70000"/>
              <a:buChar char="✕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3pPr>
            <a:lvl4pPr>
              <a:buClr>
                <a:srgbClr val="4F81BD"/>
              </a:buClr>
              <a:buSzPct val="70000"/>
              <a:buChar char="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4pPr>
            <a:lvl5pPr>
              <a:buClr>
                <a:srgbClr val="4F81BD"/>
              </a:buClr>
              <a:buSzPct val="60000"/>
              <a:buChar char="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" name="Title Text"/>
          <p:cNvSpPr txBox="1">
            <a:spLocks noGrp="1"/>
          </p:cNvSpPr>
          <p:nvPr>
            <p:ph type="title"/>
          </p:nvPr>
        </p:nvSpPr>
        <p:spPr>
          <a:xfrm>
            <a:off x="330200" y="457200"/>
            <a:ext cx="9410700" cy="838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</a:lstStyle>
          <a:p>
            <a:r>
              <a:t>Title Text</a:t>
            </a:r>
          </a:p>
        </p:txBody>
      </p:sp>
      <p:sp>
        <p:nvSpPr>
          <p:cNvPr id="2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e_0" descr="e_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4" name="Title Text"/>
          <p:cNvSpPr txBox="1">
            <a:spLocks noGrp="1"/>
          </p:cNvSpPr>
          <p:nvPr>
            <p:ph type="title"/>
          </p:nvPr>
        </p:nvSpPr>
        <p:spPr>
          <a:xfrm>
            <a:off x="1930400" y="274637"/>
            <a:ext cx="7480300" cy="11430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35" name="Body Level One…"/>
          <p:cNvSpPr txBox="1">
            <a:spLocks noGrp="1"/>
          </p:cNvSpPr>
          <p:nvPr>
            <p:ph type="body" idx="1"/>
          </p:nvPr>
        </p:nvSpPr>
        <p:spPr>
          <a:xfrm>
            <a:off x="1930400" y="1600200"/>
            <a:ext cx="74803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Blip>
                <a:blip r:embed="rId3"/>
              </a:buBlip>
            </a:lvl1pPr>
            <a:lvl2pPr>
              <a:buBlip>
                <a:blip r:embed="rId4"/>
              </a:buBlip>
            </a:lvl2pPr>
            <a:lvl3pPr>
              <a:buBlip>
                <a:blip r:embed="rId5"/>
              </a:buBlip>
            </a:lvl3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108792" y="6245225"/>
            <a:ext cx="301909" cy="288824"/>
          </a:xfrm>
          <a:prstGeom prst="rect">
            <a:avLst/>
          </a:prstGeom>
        </p:spPr>
        <p:txBody>
          <a:bodyPr/>
          <a:lstStyle>
            <a:lvl1pPr>
              <a:defRPr sz="1400" b="0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Body Level One…"/>
          <p:cNvSpPr txBox="1">
            <a:spLocks noGrp="1"/>
          </p:cNvSpPr>
          <p:nvPr>
            <p:ph type="body" idx="1"/>
          </p:nvPr>
        </p:nvSpPr>
        <p:spPr>
          <a:xfrm>
            <a:off x="330200" y="1554162"/>
            <a:ext cx="94107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4F81BD"/>
              </a:buClr>
              <a:buSzPct val="70000"/>
              <a:buChar char="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  <a:lvl2pPr>
              <a:buClr>
                <a:srgbClr val="4F81BD"/>
              </a:buClr>
              <a:buSzPct val="70000"/>
              <a:buChar char="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2pPr>
            <a:lvl3pPr>
              <a:buClr>
                <a:srgbClr val="4F81BD"/>
              </a:buClr>
              <a:buSzPct val="70000"/>
              <a:buChar char="✕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3pPr>
            <a:lvl4pPr>
              <a:buClr>
                <a:srgbClr val="4F81BD"/>
              </a:buClr>
              <a:buSzPct val="70000"/>
              <a:buChar char="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4pPr>
            <a:lvl5pPr>
              <a:buClr>
                <a:srgbClr val="4F81BD"/>
              </a:buClr>
              <a:buSzPct val="60000"/>
              <a:buChar char="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4" name="Title Text"/>
          <p:cNvSpPr txBox="1">
            <a:spLocks noGrp="1"/>
          </p:cNvSpPr>
          <p:nvPr>
            <p:ph type="title"/>
          </p:nvPr>
        </p:nvSpPr>
        <p:spPr>
          <a:xfrm>
            <a:off x="330200" y="457200"/>
            <a:ext cx="9410700" cy="838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</a:lstStyle>
          <a:p>
            <a:r>
              <a:t>Title Text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56479" y="6473825"/>
            <a:ext cx="281246" cy="28194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4037" y="1042987"/>
            <a:ext cx="9358313" cy="17463"/>
          </a:xfrm>
          <a:prstGeom prst="rect">
            <a:avLst/>
          </a:prstGeom>
          <a:ln w="12700">
            <a:miter lim="400000"/>
          </a:ln>
        </p:spPr>
      </p:pic>
      <p:pic>
        <p:nvPicPr>
          <p:cNvPr id="53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4037" y="1042987"/>
            <a:ext cx="9358313" cy="17463"/>
          </a:xfrm>
          <a:prstGeom prst="rect">
            <a:avLst/>
          </a:prstGeom>
          <a:ln w="12700">
            <a:miter lim="400000"/>
          </a:ln>
        </p:spPr>
      </p:pic>
      <p:pic>
        <p:nvPicPr>
          <p:cNvPr id="54" name="image.png" descr="imag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54037" y="1054100"/>
            <a:ext cx="9358313" cy="12700"/>
          </a:xfrm>
          <a:prstGeom prst="rect">
            <a:avLst/>
          </a:prstGeom>
          <a:ln w="12700">
            <a:miter lim="400000"/>
          </a:ln>
        </p:spPr>
      </p:pic>
      <p:sp>
        <p:nvSpPr>
          <p:cNvPr id="55" name="Body Level One…"/>
          <p:cNvSpPr txBox="1">
            <a:spLocks noGrp="1"/>
          </p:cNvSpPr>
          <p:nvPr>
            <p:ph type="body" idx="1"/>
          </p:nvPr>
        </p:nvSpPr>
        <p:spPr>
          <a:xfrm>
            <a:off x="330200" y="1554162"/>
            <a:ext cx="94107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4F81BD"/>
              </a:buClr>
              <a:buSzPct val="70000"/>
              <a:buChar char="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  <a:lvl2pPr>
              <a:buClr>
                <a:srgbClr val="4F81BD"/>
              </a:buClr>
              <a:buSzPct val="70000"/>
              <a:buChar char="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2pPr>
            <a:lvl3pPr>
              <a:buClr>
                <a:srgbClr val="4F81BD"/>
              </a:buClr>
              <a:buSzPct val="70000"/>
              <a:buChar char="✕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3pPr>
            <a:lvl4pPr>
              <a:buClr>
                <a:srgbClr val="4F81BD"/>
              </a:buClr>
              <a:buSzPct val="70000"/>
              <a:buChar char="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4pPr>
            <a:lvl5pPr>
              <a:buClr>
                <a:srgbClr val="4F81BD"/>
              </a:buClr>
              <a:buSzPct val="60000"/>
              <a:buChar char="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xfrm>
            <a:off x="330200" y="457200"/>
            <a:ext cx="9410700" cy="838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</a:lstStyle>
          <a:p>
            <a:r>
              <a:t>Title Text</a:t>
            </a:r>
          </a:p>
        </p:txBody>
      </p:sp>
      <p:sp>
        <p:nvSpPr>
          <p:cNvPr id="5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56479" y="6473825"/>
            <a:ext cx="281246" cy="28194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Body Level One…"/>
          <p:cNvSpPr txBox="1">
            <a:spLocks noGrp="1"/>
          </p:cNvSpPr>
          <p:nvPr>
            <p:ph type="body" idx="1"/>
          </p:nvPr>
        </p:nvSpPr>
        <p:spPr>
          <a:xfrm>
            <a:off x="330200" y="1554162"/>
            <a:ext cx="94107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4F81BD"/>
              </a:buClr>
              <a:buSzPct val="70000"/>
              <a:buChar char=""/>
              <a:defRPr b="1">
                <a:solidFill>
                  <a:srgbClr val="EEECE1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  <a:lvl2pPr>
              <a:buClr>
                <a:srgbClr val="4F81BD"/>
              </a:buClr>
              <a:buSzPct val="70000"/>
              <a:buChar char=""/>
              <a:defRPr b="1">
                <a:solidFill>
                  <a:srgbClr val="EEECE1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2pPr>
            <a:lvl3pPr>
              <a:buClr>
                <a:srgbClr val="4F81BD"/>
              </a:buClr>
              <a:buSzPct val="70000"/>
              <a:buChar char="✕"/>
              <a:defRPr b="1">
                <a:solidFill>
                  <a:srgbClr val="EEECE1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3pPr>
            <a:lvl4pPr>
              <a:buClr>
                <a:srgbClr val="4F81BD"/>
              </a:buClr>
              <a:buSzPct val="70000"/>
              <a:buChar char=""/>
              <a:defRPr b="1">
                <a:solidFill>
                  <a:srgbClr val="EEECE1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4pPr>
            <a:lvl5pPr>
              <a:buClr>
                <a:srgbClr val="4F81BD"/>
              </a:buClr>
              <a:buSzPct val="60000"/>
              <a:buChar char=""/>
              <a:defRPr b="1">
                <a:solidFill>
                  <a:srgbClr val="EEECE1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Title Text"/>
          <p:cNvSpPr txBox="1">
            <a:spLocks noGrp="1"/>
          </p:cNvSpPr>
          <p:nvPr>
            <p:ph type="title"/>
          </p:nvPr>
        </p:nvSpPr>
        <p:spPr>
          <a:xfrm>
            <a:off x="330200" y="457200"/>
            <a:ext cx="9410700" cy="838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EEECE1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</a:lstStyle>
          <a:p>
            <a:r>
              <a:t>Title Text</a:t>
            </a:r>
          </a:p>
        </p:txBody>
      </p:sp>
      <p:sp>
        <p:nvSpPr>
          <p:cNvPr id="6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4037" y="6016625"/>
            <a:ext cx="9358313" cy="12700"/>
          </a:xfrm>
          <a:prstGeom prst="rect">
            <a:avLst/>
          </a:prstGeom>
          <a:ln w="12700">
            <a:miter lim="400000"/>
          </a:ln>
        </p:spPr>
      </p:pic>
      <p:sp>
        <p:nvSpPr>
          <p:cNvPr id="74" name="Body Level One…"/>
          <p:cNvSpPr txBox="1">
            <a:spLocks noGrp="1"/>
          </p:cNvSpPr>
          <p:nvPr>
            <p:ph type="body" idx="1"/>
          </p:nvPr>
        </p:nvSpPr>
        <p:spPr>
          <a:xfrm>
            <a:off x="330200" y="1554162"/>
            <a:ext cx="94107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4F81BD"/>
              </a:buClr>
              <a:buSzPct val="70000"/>
              <a:buChar char="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  <a:lvl2pPr>
              <a:buClr>
                <a:srgbClr val="4F81BD"/>
              </a:buClr>
              <a:buSzPct val="70000"/>
              <a:buChar char="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2pPr>
            <a:lvl3pPr>
              <a:buClr>
                <a:srgbClr val="4F81BD"/>
              </a:buClr>
              <a:buSzPct val="70000"/>
              <a:buChar char="✕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3pPr>
            <a:lvl4pPr>
              <a:buClr>
                <a:srgbClr val="4F81BD"/>
              </a:buClr>
              <a:buSzPct val="70000"/>
              <a:buChar char="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4pPr>
            <a:lvl5pPr>
              <a:buClr>
                <a:srgbClr val="4F81BD"/>
              </a:buClr>
              <a:buSzPct val="60000"/>
              <a:buChar char="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5" name="Title Text"/>
          <p:cNvSpPr txBox="1">
            <a:spLocks noGrp="1"/>
          </p:cNvSpPr>
          <p:nvPr>
            <p:ph type="title"/>
          </p:nvPr>
        </p:nvSpPr>
        <p:spPr>
          <a:xfrm>
            <a:off x="330200" y="457200"/>
            <a:ext cx="9410700" cy="838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</a:lstStyle>
          <a:p>
            <a:r>
              <a:t>Title Text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Body Level One…"/>
          <p:cNvSpPr txBox="1">
            <a:spLocks noGrp="1"/>
          </p:cNvSpPr>
          <p:nvPr>
            <p:ph type="body" idx="1"/>
          </p:nvPr>
        </p:nvSpPr>
        <p:spPr>
          <a:xfrm>
            <a:off x="330200" y="1554162"/>
            <a:ext cx="94107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4F81BD"/>
              </a:buClr>
              <a:buSzPct val="70000"/>
              <a:buChar char="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  <a:lvl2pPr>
              <a:buClr>
                <a:srgbClr val="4F81BD"/>
              </a:buClr>
              <a:buSzPct val="70000"/>
              <a:buChar char="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2pPr>
            <a:lvl3pPr>
              <a:buClr>
                <a:srgbClr val="4F81BD"/>
              </a:buClr>
              <a:buSzPct val="70000"/>
              <a:buChar char="✕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3pPr>
            <a:lvl4pPr>
              <a:buClr>
                <a:srgbClr val="4F81BD"/>
              </a:buClr>
              <a:buSzPct val="70000"/>
              <a:buChar char="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4pPr>
            <a:lvl5pPr>
              <a:buClr>
                <a:srgbClr val="4F81BD"/>
              </a:buClr>
              <a:buSzPct val="60000"/>
              <a:buChar char=""/>
              <a:defRPr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1" name="Title Text"/>
          <p:cNvSpPr txBox="1">
            <a:spLocks noGrp="1"/>
          </p:cNvSpPr>
          <p:nvPr>
            <p:ph type="title"/>
          </p:nvPr>
        </p:nvSpPr>
        <p:spPr>
          <a:xfrm>
            <a:off x="330200" y="457200"/>
            <a:ext cx="9410700" cy="838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1F497D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</a:lstStyle>
          <a:p>
            <a:r>
              <a:t>Title Text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95300" y="92074"/>
            <a:ext cx="89154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>
            <a:lvl1pPr>
              <a:buBlip>
                <a:blip r:embed="rId14"/>
              </a:buBlip>
            </a:lvl1pPr>
            <a:lvl2pPr>
              <a:buBlip>
                <a:blip r:embed="rId15"/>
              </a:buBlip>
            </a:lvl2pPr>
            <a:lvl3pPr>
              <a:buBlip>
                <a:blip r:embed="rId16"/>
              </a:buBlip>
            </a:lvl3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459654" y="6477000"/>
            <a:ext cx="281246" cy="28194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 sz="1200" b="1">
                <a:solidFill>
                  <a:srgbClr val="4471A6"/>
                </a:solidFill>
                <a:latin typeface="Charter Roman"/>
                <a:ea typeface="Charter Roman"/>
                <a:cs typeface="Charter Roman"/>
                <a:sym typeface="Charter Roma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Blip>
          <a:blip r:embed="rId14"/>
        </a:buBlip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Blip>
          <a:blip r:embed="rId15"/>
        </a:buBlip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Blip>
          <a:blip r:embed="rId16"/>
        </a:buBlip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◆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▪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rter Roman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rter Roman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rter Roman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rter Roman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rter Roman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rter Roman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rter Roman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rter Roman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harter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Line"/>
          <p:cNvSpPr/>
          <p:nvPr/>
        </p:nvSpPr>
        <p:spPr>
          <a:xfrm>
            <a:off x="8054975" y="2387600"/>
            <a:ext cx="218296" cy="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2" name="Line"/>
          <p:cNvSpPr/>
          <p:nvPr/>
        </p:nvSpPr>
        <p:spPr>
          <a:xfrm>
            <a:off x="8054974" y="4908550"/>
            <a:ext cx="218297" cy="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2" name="Line"/>
          <p:cNvSpPr/>
          <p:nvPr/>
        </p:nvSpPr>
        <p:spPr>
          <a:xfrm flipH="1">
            <a:off x="8149907" y="947737"/>
            <a:ext cx="1" cy="4972051"/>
          </a:xfrm>
          <a:prstGeom prst="line">
            <a:avLst/>
          </a:prstGeom>
          <a:ln w="28575">
            <a:solidFill>
              <a:srgbClr val="99CCFF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8" name="Line"/>
          <p:cNvSpPr/>
          <p:nvPr/>
        </p:nvSpPr>
        <p:spPr>
          <a:xfrm flipV="1">
            <a:off x="2740025" y="3652480"/>
            <a:ext cx="455609" cy="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" name="Line"/>
          <p:cNvSpPr/>
          <p:nvPr/>
        </p:nvSpPr>
        <p:spPr>
          <a:xfrm>
            <a:off x="2584447" y="521857"/>
            <a:ext cx="540000" cy="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7" name="Line"/>
          <p:cNvSpPr/>
          <p:nvPr/>
        </p:nvSpPr>
        <p:spPr>
          <a:xfrm>
            <a:off x="4803137" y="3658786"/>
            <a:ext cx="511652" cy="0"/>
          </a:xfrm>
          <a:prstGeom prst="line">
            <a:avLst/>
          </a:pr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0" name="Line"/>
          <p:cNvSpPr/>
          <p:nvPr/>
        </p:nvSpPr>
        <p:spPr>
          <a:xfrm>
            <a:off x="4716566" y="521857"/>
            <a:ext cx="779462" cy="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9" name="Line"/>
          <p:cNvSpPr/>
          <p:nvPr/>
        </p:nvSpPr>
        <p:spPr>
          <a:xfrm flipH="1">
            <a:off x="2936557" y="765175"/>
            <a:ext cx="1" cy="4970463"/>
          </a:xfrm>
          <a:prstGeom prst="line">
            <a:avLst/>
          </a:prstGeom>
          <a:ln w="28575">
            <a:solidFill>
              <a:srgbClr val="99CCFF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0" name="英文系碩士班課程地圖"/>
          <p:cNvSpPr txBox="1"/>
          <p:nvPr/>
        </p:nvSpPr>
        <p:spPr>
          <a:xfrm>
            <a:off x="259025" y="1341437"/>
            <a:ext cx="472813" cy="4208463"/>
          </a:xfrm>
          <a:prstGeom prst="rect">
            <a:avLst/>
          </a:prstGeom>
          <a:solidFill>
            <a:srgbClr val="FFA7FF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vert="eaVert" lIns="36000" tIns="36000" rIns="36000" bIns="36000">
            <a:spAutoFit/>
          </a:bodyPr>
          <a:lstStyle>
            <a:lvl1pPr algn="just">
              <a:spcBef>
                <a:spcPts val="1200"/>
              </a:spcBef>
              <a:defRPr sz="2000">
                <a:latin typeface="PingFang HK Regular"/>
                <a:ea typeface="PingFang HK Regular"/>
                <a:cs typeface="PingFang HK Regular"/>
                <a:sym typeface="PingFang HK Regular"/>
              </a:defRPr>
            </a:lvl1pPr>
          </a:lstStyle>
          <a:p>
            <a:pPr algn="dist"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sz="2600" dirty="0" err="1">
                <a:latin typeface="PingFang HK Regular"/>
                <a:ea typeface="PingFang HK Regular"/>
                <a:cs typeface="PingFang HK Regular"/>
                <a:sym typeface="PingFang HK Regular"/>
              </a:rPr>
              <a:t>英文系碩士班課程地圖</a:t>
            </a:r>
            <a:endParaRPr sz="2600" dirty="0">
              <a:latin typeface="PingFang HK Regular"/>
              <a:ea typeface="PingFang HK Regular"/>
              <a:cs typeface="PingFang HK Regular"/>
              <a:sym typeface="PingFang HK Regular"/>
            </a:endParaRPr>
          </a:p>
        </p:txBody>
      </p:sp>
      <p:sp>
        <p:nvSpPr>
          <p:cNvPr id="121" name="進階課程…"/>
          <p:cNvSpPr txBox="1"/>
          <p:nvPr/>
        </p:nvSpPr>
        <p:spPr>
          <a:xfrm>
            <a:off x="5106297" y="196849"/>
            <a:ext cx="2664515" cy="767321"/>
          </a:xfrm>
          <a:prstGeom prst="rect">
            <a:avLst/>
          </a:prstGeom>
          <a:solidFill>
            <a:srgbClr val="61FFFF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ts val="700"/>
              </a:spcBef>
              <a:defRPr sz="1200" b="1">
                <a:solidFill>
                  <a:srgbClr val="800000"/>
                </a:solidFill>
              </a:defRPr>
            </a:pPr>
            <a:endParaRPr lang="en-US" sz="300" b="0" dirty="0" smtClean="0">
              <a:latin typeface="PingFang HK Regular"/>
              <a:ea typeface="PingFang HK Regular"/>
              <a:cs typeface="PingFang HK Regular"/>
              <a:sym typeface="PingFang HK Regular"/>
            </a:endParaRPr>
          </a:p>
          <a:p>
            <a:pPr algn="ctr">
              <a:spcBef>
                <a:spcPts val="700"/>
              </a:spcBef>
              <a:defRPr sz="1200" b="1">
                <a:solidFill>
                  <a:srgbClr val="800000"/>
                </a:solidFill>
              </a:defRPr>
            </a:pPr>
            <a:r>
              <a:rPr b="0" dirty="0" err="1" smtClean="0">
                <a:latin typeface="Arial" panose="020B0604020202020204" pitchFamily="34" charset="0"/>
                <a:ea typeface="PingFang HK Regular"/>
                <a:cs typeface="Arial" panose="020B0604020202020204" pitchFamily="34" charset="0"/>
                <a:sym typeface="PingFang HK Regular"/>
              </a:rPr>
              <a:t>進階課程</a:t>
            </a:r>
            <a:endParaRPr b="0" dirty="0">
              <a:latin typeface="Arial" panose="020B0604020202020204" pitchFamily="34" charset="0"/>
              <a:ea typeface="PingFang HK Regular"/>
              <a:cs typeface="Arial" panose="020B0604020202020204" pitchFamily="34" charset="0"/>
              <a:sym typeface="PingFang HK Regular"/>
            </a:endParaRPr>
          </a:p>
          <a:p>
            <a:pPr algn="ctr">
              <a:spcBef>
                <a:spcPts val="700"/>
              </a:spcBef>
              <a:defRPr sz="1200" b="1">
                <a:solidFill>
                  <a:srgbClr val="800000"/>
                </a:solidFill>
              </a:defRPr>
            </a:pPr>
            <a:r>
              <a:rPr b="0" dirty="0">
                <a:latin typeface="Arial" panose="020B0604020202020204" pitchFamily="34" charset="0"/>
                <a:ea typeface="PingFang HK Regular"/>
                <a:cs typeface="Arial" panose="020B0604020202020204" pitchFamily="34" charset="0"/>
                <a:sym typeface="PingFang HK Regular"/>
              </a:rPr>
              <a:t>Critical Anglophone </a:t>
            </a:r>
            <a:r>
              <a:rPr b="0" dirty="0" smtClean="0">
                <a:latin typeface="Arial" panose="020B0604020202020204" pitchFamily="34" charset="0"/>
                <a:ea typeface="PingFang HK Regular"/>
                <a:cs typeface="Arial" panose="020B0604020202020204" pitchFamily="34" charset="0"/>
                <a:sym typeface="PingFang HK Regular"/>
              </a:rPr>
              <a:t>Studies</a:t>
            </a:r>
            <a:endParaRPr lang="en-US" b="0" dirty="0" smtClean="0">
              <a:latin typeface="Arial" panose="020B0604020202020204" pitchFamily="34" charset="0"/>
              <a:ea typeface="PingFang HK Regular"/>
              <a:cs typeface="Arial" panose="020B0604020202020204" pitchFamily="34" charset="0"/>
              <a:sym typeface="PingFang HK Regular"/>
            </a:endParaRPr>
          </a:p>
          <a:p>
            <a:pPr algn="ctr">
              <a:spcBef>
                <a:spcPts val="700"/>
              </a:spcBef>
              <a:defRPr sz="1200" b="1">
                <a:solidFill>
                  <a:srgbClr val="800000"/>
                </a:solidFill>
              </a:defRPr>
            </a:pPr>
            <a:endParaRPr sz="300" b="0" dirty="0">
              <a:latin typeface="PingFang HK Regular"/>
              <a:ea typeface="PingFang HK Regular"/>
              <a:cs typeface="PingFang HK Regular"/>
              <a:sym typeface="PingFang HK Regular"/>
            </a:endParaRPr>
          </a:p>
        </p:txBody>
      </p:sp>
      <p:sp>
        <p:nvSpPr>
          <p:cNvPr id="122" name="課程領域 Field"/>
          <p:cNvSpPr txBox="1"/>
          <p:nvPr/>
        </p:nvSpPr>
        <p:spPr>
          <a:xfrm>
            <a:off x="875424" y="196849"/>
            <a:ext cx="1709023" cy="585220"/>
          </a:xfrm>
          <a:prstGeom prst="rect">
            <a:avLst/>
          </a:prstGeom>
          <a:solidFill>
            <a:srgbClr val="61FFFF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8000" tIns="18000" rIns="18000" bIns="18000">
            <a:spAutoFit/>
          </a:bodyPr>
          <a:lstStyle>
            <a:lvl1pPr algn="ctr">
              <a:spcBef>
                <a:spcPts val="700"/>
              </a:spcBef>
              <a:defRPr sz="1200">
                <a:solidFill>
                  <a:srgbClr val="800000"/>
                </a:solidFill>
                <a:latin typeface="PingFang HK Regular"/>
                <a:ea typeface="PingFang HK Regular"/>
                <a:cs typeface="PingFang HK Regular"/>
                <a:sym typeface="PingFang HK Regular"/>
              </a:defRPr>
            </a:lvl1pPr>
          </a:lstStyle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  <a:endParaRPr lang="en-US" sz="600" b="0" dirty="0" smtClean="0">
              <a:latin typeface="PingFang HK Regular"/>
              <a:ea typeface="PingFang HK Regular"/>
              <a:cs typeface="PingFang HK Regular"/>
              <a:sym typeface="PingFang HK Regular"/>
            </a:endParaRPr>
          </a:p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rPr b="0" dirty="0" err="1" smtClean="0">
                <a:latin typeface="Arial" panose="020B0604020202020204" pitchFamily="34" charset="0"/>
                <a:cs typeface="Arial" panose="020B0604020202020204" pitchFamily="34" charset="0"/>
                <a:sym typeface="PingFang HK Regular"/>
              </a:rPr>
              <a:t>課程領域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b="1">
                <a:latin typeface="Arial"/>
                <a:ea typeface="Arial"/>
                <a:cs typeface="Arial"/>
                <a:sym typeface="Arial"/>
              </a:defRPr>
            </a:pPr>
            <a:endParaRPr sz="600" b="0" dirty="0" smtClean="0">
              <a:latin typeface="Arial" panose="020B0604020202020204" pitchFamily="34" charset="0"/>
              <a:cs typeface="Arial" panose="020B0604020202020204" pitchFamily="34" charset="0"/>
              <a:sym typeface="PingFang HK Regular"/>
            </a:endParaRPr>
          </a:p>
        </p:txBody>
      </p:sp>
      <p:sp>
        <p:nvSpPr>
          <p:cNvPr id="123" name="Literary and Cultural Studies"/>
          <p:cNvSpPr txBox="1"/>
          <p:nvPr/>
        </p:nvSpPr>
        <p:spPr>
          <a:xfrm>
            <a:off x="942500" y="3176546"/>
            <a:ext cx="1800225" cy="836571"/>
          </a:xfrm>
          <a:prstGeom prst="rect">
            <a:avLst/>
          </a:prstGeom>
          <a:solidFill>
            <a:srgbClr val="B7B7E7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8000" tIns="18000" rIns="18000" bIns="18000" anchor="ctr">
            <a:spAutoFit/>
          </a:bodyPr>
          <a:lstStyle/>
          <a:p>
            <a:pPr algn="ctr">
              <a:defRPr sz="1600"/>
            </a:pPr>
            <a:endParaRPr lang="en-US" altLang="zh-TW" sz="1200" dirty="0" smtClean="0">
              <a:latin typeface="Arial" panose="020B0604020202020204" pitchFamily="34" charset="0"/>
              <a:ea typeface="+mn-ea"/>
              <a:cs typeface="Arial" panose="020B0604020202020204" pitchFamily="34" charset="0"/>
              <a:sym typeface="PingFang HK Regular"/>
            </a:endParaRPr>
          </a:p>
          <a:p>
            <a:pPr algn="ctr">
              <a:defRPr sz="1600"/>
            </a:pPr>
            <a:r>
              <a:rPr lang="zh-TW" altLang="en-US" sz="14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PingFang HK Regular"/>
              </a:rPr>
              <a:t>文學</a:t>
            </a:r>
            <a:r>
              <a:rPr lang="zh-TW" altLang="en-US" sz="14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PingFang HK Regular"/>
              </a:rPr>
              <a:t>與文化</a:t>
            </a:r>
            <a:endParaRPr lang="en-US" altLang="zh-TW" sz="1400" dirty="0" smtClean="0">
              <a:latin typeface="Arial" panose="020B0604020202020204" pitchFamily="34" charset="0"/>
              <a:ea typeface="+mn-ea"/>
              <a:cs typeface="Arial" panose="020B0604020202020204" pitchFamily="34" charset="0"/>
              <a:sym typeface="PingFang HK Regular"/>
            </a:endParaRPr>
          </a:p>
          <a:p>
            <a:pPr algn="ctr">
              <a:defRPr sz="1600"/>
            </a:pPr>
            <a:r>
              <a:rPr lang="zh-TW" altLang="en-US" sz="14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PingFang HK Regular"/>
              </a:rPr>
              <a:t>研究</a:t>
            </a:r>
            <a:endParaRPr lang="en-US" altLang="zh-TW" sz="1400" dirty="0" smtClean="0">
              <a:latin typeface="Arial" panose="020B0604020202020204" pitchFamily="34" charset="0"/>
              <a:ea typeface="+mn-ea"/>
              <a:cs typeface="Arial" panose="020B0604020202020204" pitchFamily="34" charset="0"/>
              <a:sym typeface="PingFang HK Regular"/>
            </a:endParaRPr>
          </a:p>
          <a:p>
            <a:pPr algn="ctr">
              <a:defRPr sz="1600"/>
            </a:pPr>
            <a:endParaRPr sz="1200" dirty="0">
              <a:latin typeface="Arial" panose="020B0604020202020204" pitchFamily="34" charset="0"/>
              <a:ea typeface="+mn-ea"/>
              <a:cs typeface="Arial" panose="020B0604020202020204" pitchFamily="34" charset="0"/>
              <a:sym typeface="PingFang HK Regular"/>
            </a:endParaRPr>
          </a:p>
        </p:txBody>
      </p:sp>
      <p:sp>
        <p:nvSpPr>
          <p:cNvPr id="124" name="未來發展…"/>
          <p:cNvSpPr txBox="1"/>
          <p:nvPr/>
        </p:nvSpPr>
        <p:spPr>
          <a:xfrm>
            <a:off x="8273271" y="249296"/>
            <a:ext cx="1511301" cy="708330"/>
          </a:xfrm>
          <a:prstGeom prst="rect">
            <a:avLst/>
          </a:prstGeom>
          <a:solidFill>
            <a:srgbClr val="61FFFF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8000" tIns="18000" rIns="18000" bIns="18000">
            <a:spAutoFit/>
          </a:bodyPr>
          <a:lstStyle/>
          <a:p>
            <a:pPr algn="ctr">
              <a:spcBef>
                <a:spcPts val="700"/>
              </a:spcBef>
              <a:defRPr sz="1200" b="1">
                <a:solidFill>
                  <a:srgbClr val="800000"/>
                </a:solidFill>
              </a:defRPr>
            </a:pPr>
            <a:endParaRPr lang="en-US" sz="1000" b="0" dirty="0" smtClean="0">
              <a:latin typeface="PingFang HK Regular"/>
              <a:ea typeface="PingFang HK Regular"/>
              <a:cs typeface="PingFang HK Regular"/>
              <a:sym typeface="PingFang HK Regular"/>
            </a:endParaRPr>
          </a:p>
          <a:p>
            <a:pPr algn="ctr">
              <a:spcBef>
                <a:spcPts val="700"/>
              </a:spcBef>
              <a:defRPr sz="1200" b="1">
                <a:solidFill>
                  <a:srgbClr val="800000"/>
                </a:solidFill>
              </a:defRPr>
            </a:pPr>
            <a:r>
              <a:rPr b="0" dirty="0" err="1" smtClean="0">
                <a:latin typeface="Arial" panose="020B0604020202020204" pitchFamily="34" charset="0"/>
                <a:ea typeface="PingFang HK Regular"/>
                <a:cs typeface="Arial" panose="020B0604020202020204" pitchFamily="34" charset="0"/>
                <a:sym typeface="PingFang HK Regular"/>
              </a:rPr>
              <a:t>未來發展</a:t>
            </a:r>
            <a:endParaRPr lang="en-US" b="0" dirty="0" smtClean="0">
              <a:latin typeface="Arial" panose="020B0604020202020204" pitchFamily="34" charset="0"/>
              <a:ea typeface="PingFang HK Regular"/>
              <a:cs typeface="Arial" panose="020B0604020202020204" pitchFamily="34" charset="0"/>
              <a:sym typeface="PingFang HK Regular"/>
            </a:endParaRPr>
          </a:p>
          <a:p>
            <a:pPr algn="ctr">
              <a:spcBef>
                <a:spcPts val="700"/>
              </a:spcBef>
              <a:defRPr sz="1200" b="1">
                <a:solidFill>
                  <a:srgbClr val="800000"/>
                </a:solidFill>
              </a:defRPr>
            </a:pPr>
            <a:endParaRPr sz="1000" b="0" dirty="0">
              <a:latin typeface="PingFang HK Regular"/>
              <a:ea typeface="PingFang HK Regular"/>
              <a:cs typeface="PingFang HK Regular"/>
              <a:sym typeface="PingFang HK Regular"/>
            </a:endParaRPr>
          </a:p>
        </p:txBody>
      </p:sp>
      <p:sp>
        <p:nvSpPr>
          <p:cNvPr id="125" name="※詳細課程資料請參考英文系網頁：…"/>
          <p:cNvSpPr txBox="1"/>
          <p:nvPr/>
        </p:nvSpPr>
        <p:spPr>
          <a:xfrm>
            <a:off x="613887" y="4588339"/>
            <a:ext cx="2573974" cy="4797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600"/>
              </a:spcBef>
              <a:defRPr sz="1000">
                <a:solidFill>
                  <a:srgbClr val="800000"/>
                </a:solidFill>
              </a:defRPr>
            </a:pPr>
            <a:r>
              <a:rPr dirty="0"/>
              <a:t>※</a:t>
            </a:r>
            <a:r>
              <a:rPr dirty="0" err="1">
                <a:latin typeface="PingFang HK Regular"/>
                <a:ea typeface="PingFang HK Regular"/>
                <a:cs typeface="PingFang HK Regular"/>
                <a:sym typeface="PingFang HK Regular"/>
              </a:rPr>
              <a:t>詳細課程資料請參考英文系網頁</a:t>
            </a:r>
            <a:r>
              <a:rPr dirty="0">
                <a:latin typeface="PingFang HK Regular"/>
                <a:ea typeface="PingFang HK Regular"/>
                <a:cs typeface="PingFang HK Regular"/>
                <a:sym typeface="PingFang HK Regular"/>
              </a:rPr>
              <a:t>：</a:t>
            </a:r>
          </a:p>
          <a:p>
            <a:pPr algn="ctr">
              <a:spcBef>
                <a:spcPts val="600"/>
              </a:spcBef>
              <a:defRPr sz="1000">
                <a:solidFill>
                  <a:srgbClr val="8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http://english.ncu.edu.tw/</a:t>
            </a:r>
          </a:p>
        </p:txBody>
      </p:sp>
      <p:sp>
        <p:nvSpPr>
          <p:cNvPr id="126" name="Line"/>
          <p:cNvSpPr/>
          <p:nvPr/>
        </p:nvSpPr>
        <p:spPr>
          <a:xfrm>
            <a:off x="7439025" y="3652520"/>
            <a:ext cx="611188" cy="1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7" name="基礎課程…"/>
          <p:cNvSpPr txBox="1"/>
          <p:nvPr/>
        </p:nvSpPr>
        <p:spPr>
          <a:xfrm>
            <a:off x="3079134" y="208846"/>
            <a:ext cx="1663701" cy="585220"/>
          </a:xfrm>
          <a:prstGeom prst="rect">
            <a:avLst/>
          </a:prstGeom>
          <a:solidFill>
            <a:srgbClr val="61FFFF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8000" tIns="18000" rIns="18000" bIns="18000">
            <a:spAutoFit/>
          </a:bodyPr>
          <a:lstStyle/>
          <a:p>
            <a:pPr algn="ctr">
              <a:spcBef>
                <a:spcPts val="700"/>
              </a:spcBef>
              <a:defRPr sz="1200" b="1">
                <a:solidFill>
                  <a:srgbClr val="800000"/>
                </a:solidFill>
              </a:defRPr>
            </a:pPr>
            <a:endParaRPr lang="en-US" sz="600" b="0" dirty="0" smtClean="0">
              <a:latin typeface="PingFang HK Regular"/>
              <a:ea typeface="PingFang HK Regular"/>
              <a:cs typeface="PingFang HK Regular"/>
              <a:sym typeface="PingFang HK Regular"/>
            </a:endParaRPr>
          </a:p>
          <a:p>
            <a:pPr algn="ctr">
              <a:spcBef>
                <a:spcPts val="700"/>
              </a:spcBef>
              <a:defRPr sz="1200" b="1">
                <a:solidFill>
                  <a:srgbClr val="800000"/>
                </a:solidFill>
              </a:defRPr>
            </a:pPr>
            <a:r>
              <a:rPr b="0" dirty="0" err="1" smtClean="0">
                <a:latin typeface="Arial" panose="020B0604020202020204" pitchFamily="34" charset="0"/>
                <a:ea typeface="PingFang HK Regular"/>
                <a:cs typeface="Arial" panose="020B0604020202020204" pitchFamily="34" charset="0"/>
                <a:sym typeface="PingFang HK Regular"/>
              </a:rPr>
              <a:t>基礎課程</a:t>
            </a:r>
            <a:endParaRPr lang="en-US" b="0" dirty="0" smtClean="0">
              <a:latin typeface="Arial" panose="020B0604020202020204" pitchFamily="34" charset="0"/>
              <a:ea typeface="PingFang HK Regular"/>
              <a:cs typeface="Arial" panose="020B0604020202020204" pitchFamily="34" charset="0"/>
              <a:sym typeface="PingFang HK Regular"/>
            </a:endParaRPr>
          </a:p>
          <a:p>
            <a:pPr algn="ctr">
              <a:spcBef>
                <a:spcPts val="700"/>
              </a:spcBef>
              <a:defRPr sz="1200" b="1">
                <a:solidFill>
                  <a:srgbClr val="800000"/>
                </a:solidFill>
              </a:defRPr>
            </a:pPr>
            <a:endParaRPr sz="600" b="0" dirty="0">
              <a:latin typeface="PingFang HK Regular"/>
              <a:ea typeface="PingFang HK Regular"/>
              <a:cs typeface="PingFang HK Regular"/>
              <a:sym typeface="PingFang HK Regular"/>
            </a:endParaRPr>
          </a:p>
        </p:txBody>
      </p:sp>
      <p:graphicFrame>
        <p:nvGraphicFramePr>
          <p:cNvPr id="128" name="Table 1"/>
          <p:cNvGraphicFramePr/>
          <p:nvPr>
            <p:extLst>
              <p:ext uri="{D42A27DB-BD31-4B8C-83A1-F6EECF244321}">
                <p14:modId xmlns:p14="http://schemas.microsoft.com/office/powerpoint/2010/main" val="133973756"/>
              </p:ext>
            </p:extLst>
          </p:nvPr>
        </p:nvGraphicFramePr>
        <p:xfrm>
          <a:off x="8262622" y="2823368"/>
          <a:ext cx="1441211" cy="386570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441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7797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20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一般</a:t>
                      </a:r>
                      <a:r>
                        <a:rPr lang="zh-TW" altLang="zh-TW" sz="1200" b="0" i="0" u="none" strike="noStrike" cap="none" spc="0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就業</a:t>
                      </a:r>
                      <a:endParaRPr lang="zh-TW" altLang="zh-TW" sz="1200" b="0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  <a:ea typeface="Arial"/>
                        <a:cs typeface="Arial"/>
                        <a:sym typeface="Charter Roman"/>
                      </a:endParaRPr>
                    </a:p>
                  </a:txBody>
                  <a:tcPr marL="45681" marR="45681" marT="45681" marB="45681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EF6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7905">
                <a:tc>
                  <a:txBody>
                    <a:bodyPr/>
                    <a:lstStyle/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TW" altLang="zh-TW" sz="1200" b="0" i="0" u="none" strike="noStrike" cap="none" spc="0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教育</a:t>
                      </a:r>
                      <a:endParaRPr lang="en-US" altLang="zh-TW" sz="1200" b="0" i="0" u="none" strike="noStrike" cap="none" spc="0" baseline="0" dirty="0" smtClean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  <a:ea typeface="Arial"/>
                        <a:cs typeface="Arial"/>
                        <a:sym typeface="Charter Roman"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TW" altLang="zh-TW" sz="1200" b="0" i="0" u="none" strike="noStrike" cap="none" spc="0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文創</a:t>
                      </a:r>
                      <a:endParaRPr lang="en-US" altLang="zh-TW" sz="1200" b="0" i="0" u="none" strike="noStrike" cap="none" spc="0" baseline="0" dirty="0" smtClean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  <a:ea typeface="Arial"/>
                        <a:cs typeface="Arial"/>
                        <a:sym typeface="Charter Roman"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TW" altLang="zh-TW" sz="1200" b="0" i="0" u="none" strike="noStrike" cap="none" spc="0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新聞</a:t>
                      </a:r>
                      <a:endParaRPr lang="en-US" altLang="zh-TW" sz="1200" b="0" i="0" u="none" strike="noStrike" cap="none" spc="0" baseline="0" dirty="0" smtClean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  <a:ea typeface="Arial"/>
                        <a:cs typeface="Arial"/>
                        <a:sym typeface="Charter Roman"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TW" altLang="zh-TW" sz="1200" b="0" i="0" u="none" strike="noStrike" cap="none" spc="0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傳播</a:t>
                      </a:r>
                      <a:endParaRPr lang="zh-TW" altLang="zh-TW" sz="1200" b="0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  <a:ea typeface="Arial"/>
                        <a:cs typeface="Arial"/>
                        <a:sym typeface="Charter Roman"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TW" altLang="zh-TW" sz="1200" b="0" i="0" u="none" strike="noStrike" cap="none" spc="0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翻譯</a:t>
                      </a:r>
                      <a:endParaRPr lang="en-US" altLang="zh-TW" sz="1200" b="0" i="0" u="none" strike="noStrike" cap="none" spc="0" baseline="0" dirty="0" smtClean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  <a:ea typeface="Arial"/>
                        <a:cs typeface="Arial"/>
                        <a:sym typeface="Charter Roman"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TW" altLang="zh-TW" sz="1200" b="0" i="0" u="none" strike="noStrike" cap="none" spc="0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電影</a:t>
                      </a:r>
                      <a:endParaRPr lang="zh-TW" altLang="zh-TW" sz="1200" b="0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  <a:ea typeface="Arial"/>
                        <a:cs typeface="Arial"/>
                        <a:sym typeface="Charter Roman"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TW" altLang="zh-TW" sz="1200" b="0" i="0" u="none" strike="noStrike" cap="none" spc="0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劇場</a:t>
                      </a:r>
                      <a:endParaRPr lang="en-US" altLang="zh-TW" sz="1200" b="0" i="0" u="none" strike="noStrike" cap="none" spc="0" baseline="0" dirty="0" smtClean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  <a:ea typeface="Arial"/>
                        <a:cs typeface="Arial"/>
                        <a:sym typeface="Charter Roman"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TW" altLang="zh-TW" sz="1200" b="0" i="0" u="none" strike="noStrike" cap="none" spc="0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人資</a:t>
                      </a:r>
                      <a:endParaRPr lang="zh-TW" altLang="zh-TW" sz="1200" b="0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  <a:ea typeface="Arial"/>
                        <a:cs typeface="Arial"/>
                        <a:sym typeface="Charter Roman"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TW" altLang="zh-TW" sz="1200" b="0" i="0" u="none" strike="noStrike" cap="none" spc="0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企管</a:t>
                      </a:r>
                      <a:endParaRPr lang="en-US" altLang="zh-TW" sz="1200" b="0" i="0" u="none" strike="noStrike" cap="none" spc="0" baseline="0" dirty="0" smtClean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  <a:ea typeface="Arial"/>
                        <a:cs typeface="Arial"/>
                        <a:sym typeface="Charter Roman"/>
                      </a:endParaRPr>
                    </a:p>
                    <a:p>
                      <a:pPr algn="ctr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TW" altLang="zh-TW" sz="1200" b="0" i="0" u="none" strike="noStrike" cap="none" spc="0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科技</a:t>
                      </a:r>
                      <a:endParaRPr sz="900" dirty="0"/>
                    </a:p>
                  </a:txBody>
                  <a:tcPr marL="45681" marR="45681" marT="45681" marB="4568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EF6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0066298"/>
                  </a:ext>
                </a:extLst>
              </a:tr>
            </a:tbl>
          </a:graphicData>
        </a:graphic>
      </p:graphicFrame>
      <p:graphicFrame>
        <p:nvGraphicFramePr>
          <p:cNvPr id="129" name="Table 1"/>
          <p:cNvGraphicFramePr/>
          <p:nvPr>
            <p:extLst>
              <p:ext uri="{D42A27DB-BD31-4B8C-83A1-F6EECF244321}">
                <p14:modId xmlns:p14="http://schemas.microsoft.com/office/powerpoint/2010/main" val="3969110689"/>
              </p:ext>
            </p:extLst>
          </p:nvPr>
        </p:nvGraphicFramePr>
        <p:xfrm>
          <a:off x="8273271" y="1161320"/>
          <a:ext cx="1441212" cy="141562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441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2370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20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升學</a:t>
                      </a:r>
                      <a:r>
                        <a:rPr lang="zh-TW" altLang="zh-TW" sz="1200" b="0" i="0" u="none" strike="noStrike" cap="none" spc="0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研究</a:t>
                      </a:r>
                      <a:endParaRPr lang="zh-TW" altLang="zh-TW" sz="1200" b="0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  <a:ea typeface="Arial"/>
                        <a:cs typeface="Arial"/>
                        <a:sym typeface="Charter Roman"/>
                      </a:endParaRPr>
                    </a:p>
                  </a:txBody>
                  <a:tcPr marL="45702" marR="45702" marT="45702" marB="45702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8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255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200" b="0" i="0" u="none" strike="noStrike" cap="none" spc="0" baseline="0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國內外</a:t>
                      </a:r>
                      <a:r>
                        <a:rPr lang="zh-TW" altLang="zh-TW" sz="1200" b="0" i="0" u="none" strike="noStrike" cap="none" spc="0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大學</a:t>
                      </a:r>
                      <a:endParaRPr lang="en-US" altLang="zh-TW" sz="1200" b="0" i="0" u="none" strike="noStrike" cap="none" spc="0" baseline="0" dirty="0" smtClean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  <a:ea typeface="Arial"/>
                        <a:cs typeface="Arial"/>
                        <a:sym typeface="Charter Roman"/>
                      </a:endParaRPr>
                    </a:p>
                    <a:p>
                      <a:pPr algn="ctr"/>
                      <a:r>
                        <a:rPr lang="zh-TW" altLang="zh-TW" sz="1200" b="0" i="0" u="none" strike="noStrike" cap="none" spc="0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  <a:cs typeface="Arial"/>
                          <a:sym typeface="Charter Roman"/>
                        </a:rPr>
                        <a:t>研究所深造</a:t>
                      </a:r>
                      <a:endParaRPr lang="zh-TW" altLang="zh-TW" sz="1200" b="0" i="0" u="none" strike="noStrike" cap="none" spc="0" baseline="0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  <a:ea typeface="Arial"/>
                        <a:cs typeface="Arial"/>
                        <a:sym typeface="Charter Roman"/>
                      </a:endParaRPr>
                    </a:p>
                  </a:txBody>
                  <a:tcPr marL="45702" marR="45702" marT="45702" marB="457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8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105680"/>
                  </a:ext>
                </a:extLst>
              </a:tr>
            </a:tbl>
          </a:graphicData>
        </a:graphic>
      </p:graphicFrame>
      <p:sp>
        <p:nvSpPr>
          <p:cNvPr id="130" name="Line"/>
          <p:cNvSpPr/>
          <p:nvPr/>
        </p:nvSpPr>
        <p:spPr>
          <a:xfrm>
            <a:off x="8050212" y="2389187"/>
            <a:ext cx="1" cy="2520951"/>
          </a:xfrm>
          <a:prstGeom prst="line">
            <a:avLst/>
          </a:prstGeom>
          <a:ln w="10000"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3" name="Thesis Writing and Methodology…"/>
          <p:cNvSpPr txBox="1"/>
          <p:nvPr/>
        </p:nvSpPr>
        <p:spPr>
          <a:xfrm>
            <a:off x="3095461" y="2692994"/>
            <a:ext cx="1807849" cy="1960803"/>
          </a:xfrm>
          <a:prstGeom prst="rect">
            <a:avLst/>
          </a:prstGeom>
          <a:solidFill>
            <a:srgbClr val="DED3B4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0800" tIns="10800" rIns="10800" bIns="10800" anchor="ctr">
            <a:spAutoFit/>
          </a:bodyPr>
          <a:lstStyle/>
          <a:p>
            <a:pPr>
              <a:defRPr sz="1000"/>
            </a:pPr>
            <a:r>
              <a:rPr lang="zh-TW" altLang="en-US" sz="1400" dirty="0"/>
              <a:t>論文寫作與研究方法</a:t>
            </a:r>
            <a:endParaRPr sz="1400" dirty="0">
              <a:latin typeface="+mn-ea"/>
              <a:ea typeface="+mn-ea"/>
            </a:endParaRPr>
          </a:p>
          <a:p>
            <a:pPr>
              <a:defRPr sz="1000"/>
            </a:pPr>
            <a:endParaRPr lang="en-US" altLang="zh-TW" sz="1400" dirty="0" smtClean="0"/>
          </a:p>
          <a:p>
            <a:pPr>
              <a:defRPr sz="1000"/>
            </a:pPr>
            <a:r>
              <a:rPr lang="zh-TW" altLang="en-US" sz="1400" dirty="0" smtClean="0"/>
              <a:t>文學</a:t>
            </a:r>
            <a:r>
              <a:rPr lang="zh-TW" altLang="en-US" sz="1400" dirty="0"/>
              <a:t>／文化理論導讀</a:t>
            </a:r>
            <a:endParaRPr sz="1400" dirty="0">
              <a:latin typeface="+mn-ea"/>
              <a:ea typeface="+mn-ea"/>
            </a:endParaRPr>
          </a:p>
          <a:p>
            <a:pPr>
              <a:defRPr sz="1000"/>
            </a:pPr>
            <a:endParaRPr lang="en-US" altLang="zh-TW" sz="1400" dirty="0" smtClean="0"/>
          </a:p>
          <a:p>
            <a:pPr>
              <a:defRPr sz="1000"/>
            </a:pPr>
            <a:r>
              <a:rPr lang="zh-TW" altLang="en-US" sz="1400" dirty="0" smtClean="0"/>
              <a:t>文化研究概論</a:t>
            </a:r>
            <a:endParaRPr sz="1400" dirty="0">
              <a:latin typeface="+mn-ea"/>
              <a:ea typeface="+mn-ea"/>
            </a:endParaRPr>
          </a:p>
          <a:p>
            <a:pPr>
              <a:defRPr sz="1000"/>
            </a:pPr>
            <a:endParaRPr lang="en-US" sz="14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>
              <a:defRPr sz="1000"/>
            </a:pPr>
            <a:r>
              <a:rPr lang="zh-TW" altLang="en-US" sz="1400" dirty="0">
                <a:solidFill>
                  <a:schemeClr val="tx1"/>
                </a:solidFill>
                <a:latin typeface="+mn-ea"/>
                <a:ea typeface="+mn-ea"/>
              </a:rPr>
              <a:t>電影研究之方法與</a:t>
            </a:r>
            <a:r>
              <a:rPr lang="zh-TW" altLang="en-US" sz="1400" dirty="0" smtClean="0">
                <a:solidFill>
                  <a:schemeClr val="tx1"/>
                </a:solidFill>
                <a:latin typeface="+mn-ea"/>
                <a:ea typeface="+mn-ea"/>
              </a:rPr>
              <a:t>課題</a:t>
            </a:r>
            <a:endParaRPr lang="en-US" altLang="zh-TW" sz="140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>
              <a:defRPr sz="1000"/>
            </a:pPr>
            <a:endParaRPr lang="en-US" sz="1400" dirty="0">
              <a:solidFill>
                <a:schemeClr val="tx1"/>
              </a:solidFill>
              <a:latin typeface="+mn-ea"/>
              <a:ea typeface="+mn-ea"/>
            </a:endParaRPr>
          </a:p>
          <a:p>
            <a:pPr>
              <a:defRPr sz="1000"/>
            </a:pPr>
            <a:r>
              <a:rPr lang="zh-TW" altLang="en-US" sz="1400" dirty="0"/>
              <a:t>酷兒理論</a:t>
            </a:r>
            <a:endParaRPr sz="14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134" name="Line"/>
          <p:cNvSpPr/>
          <p:nvPr/>
        </p:nvSpPr>
        <p:spPr>
          <a:xfrm rot="5400000">
            <a:off x="5761831" y="3518693"/>
            <a:ext cx="4144963" cy="127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</a:path>
            </a:pathLst>
          </a:cu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6" name="Line"/>
          <p:cNvSpPr/>
          <p:nvPr/>
        </p:nvSpPr>
        <p:spPr>
          <a:xfrm>
            <a:off x="7802719" y="1509713"/>
            <a:ext cx="95094" cy="0"/>
          </a:xfrm>
          <a:prstGeom prst="line">
            <a:avLst/>
          </a:prstGeom>
          <a:ln w="10000"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1" name="Line"/>
          <p:cNvSpPr/>
          <p:nvPr/>
        </p:nvSpPr>
        <p:spPr>
          <a:xfrm>
            <a:off x="7775591" y="521857"/>
            <a:ext cx="497680" cy="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3" name="2024"/>
          <p:cNvSpPr txBox="1"/>
          <p:nvPr/>
        </p:nvSpPr>
        <p:spPr>
          <a:xfrm>
            <a:off x="2229312" y="6057560"/>
            <a:ext cx="330161" cy="2024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800"/>
            </a:lvl1pPr>
          </a:lstStyle>
          <a:p>
            <a:r>
              <a:rPr dirty="0"/>
              <a:t>2024</a:t>
            </a:r>
          </a:p>
        </p:txBody>
      </p:sp>
      <p:pic>
        <p:nvPicPr>
          <p:cNvPr id="144" name="D:\109學年度行政事務\招生\英文系招生三折頁製作\英文系 系徽-20210204T070514Z-001\英文系 系徽\英文系系徽(黑色).png" descr="D:\109學年度行政事務\招生\英文系招生三折頁製作\英文系 系徽-20210204T070514Z-001\英文系 系徽\英文系系徽(黑色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83932" y="5099076"/>
            <a:ext cx="1655763" cy="1028701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50B97ACD-6CA6-4324-BC98-F4D13A3377D7}"/>
              </a:ext>
            </a:extLst>
          </p:cNvPr>
          <p:cNvSpPr txBox="1"/>
          <p:nvPr/>
        </p:nvSpPr>
        <p:spPr>
          <a:xfrm>
            <a:off x="5106297" y="1059720"/>
            <a:ext cx="2694041" cy="5632309"/>
          </a:xfrm>
          <a:prstGeom prst="rect">
            <a:avLst/>
          </a:prstGeom>
          <a:solidFill>
            <a:schemeClr val="accent1">
              <a:lumMod val="90000"/>
            </a:schemeClr>
          </a:solidFill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英國殖民現代性</a:t>
            </a:r>
            <a:endParaRPr lang="en-US" altLang="zh-TW" sz="1200" dirty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亞裔美國文學專題</a:t>
            </a:r>
            <a:endParaRPr lang="en-US" altLang="zh-TW" sz="1200" dirty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文學的現身</a:t>
            </a:r>
            <a:endParaRPr lang="en-US" altLang="zh-TW" sz="1200" dirty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莎士比亞</a:t>
            </a:r>
            <a:endParaRPr lang="en-US" altLang="zh-TW" sz="1200" dirty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美國研究專題</a:t>
            </a:r>
            <a:endParaRPr lang="en-US" altLang="zh-TW" sz="1200" dirty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幻奇文學</a:t>
            </a:r>
            <a:endParaRPr lang="en-US" altLang="zh-TW" sz="1200" dirty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比較文學專題</a:t>
            </a:r>
            <a:endParaRPr lang="en-US" altLang="zh-TW" sz="1200" dirty="0">
              <a:solidFill>
                <a:schemeClr val="tx1"/>
              </a:solidFill>
              <a:latin typeface="+mn-ea"/>
              <a:ea typeface="+mn-ea"/>
            </a:endParaRPr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>
                <a:solidFill>
                  <a:schemeClr val="tx1"/>
                </a:solidFill>
                <a:latin typeface="+mn-ea"/>
                <a:ea typeface="+mn-ea"/>
              </a:rPr>
              <a:t>憂鬱與文學現代性</a:t>
            </a:r>
            <a:endParaRPr lang="en-US" altLang="zh-TW" sz="1200" dirty="0">
              <a:solidFill>
                <a:schemeClr val="tx1"/>
              </a:solidFill>
              <a:latin typeface="+mn-ea"/>
              <a:ea typeface="+mn-ea"/>
            </a:endParaRPr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女性主義專題</a:t>
            </a:r>
            <a:endParaRPr lang="en-US" altLang="zh-TW" sz="1200" dirty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性</a:t>
            </a:r>
            <a:r>
              <a:rPr lang="en-US" altLang="zh-TW" sz="1200" dirty="0"/>
              <a:t>/</a:t>
            </a:r>
            <a:r>
              <a:rPr lang="zh-TW" altLang="en-US" sz="1200" dirty="0"/>
              <a:t>別研究專題</a:t>
            </a:r>
            <a:r>
              <a:rPr lang="en-US" altLang="zh-TW" sz="1200" dirty="0">
                <a:solidFill>
                  <a:schemeClr val="tx1"/>
                </a:solidFill>
                <a:latin typeface="+mn-ea"/>
                <a:ea typeface="+mn-ea"/>
              </a:rPr>
              <a:t>I/II</a:t>
            </a:r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酷兒文學</a:t>
            </a:r>
            <a:endParaRPr lang="en-US" altLang="zh-TW" sz="1200" dirty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情感研究</a:t>
            </a:r>
            <a:endParaRPr lang="en-US" altLang="zh-TW" sz="1200" dirty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感知與藝術哲學</a:t>
            </a:r>
            <a:endParaRPr lang="en-US" altLang="zh-TW" sz="1200" dirty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認知不公</a:t>
            </a:r>
            <a:endParaRPr lang="en-US" altLang="zh-TW" sz="1200" dirty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照護、解殖與戰線之間</a:t>
            </a:r>
            <a:endParaRPr lang="en-US" altLang="zh-TW" sz="1200" dirty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跨學科專題</a:t>
            </a:r>
            <a:r>
              <a:rPr lang="en-US" altLang="zh-TW" sz="1200" dirty="0">
                <a:solidFill>
                  <a:schemeClr val="tx1"/>
                </a:solidFill>
                <a:latin typeface="+mn-ea"/>
                <a:ea typeface="+mn-ea"/>
              </a:rPr>
              <a:t>I / II</a:t>
            </a:r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冷戰現代性專題</a:t>
            </a:r>
            <a:endParaRPr lang="en-US" altLang="zh-TW" sz="1200" dirty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日常生活與文化理論</a:t>
            </a:r>
            <a:endParaRPr lang="en-US" altLang="zh-TW" sz="1200" dirty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新自由主義與性政治</a:t>
            </a:r>
            <a:endParaRPr lang="en-US" altLang="zh-TW" sz="1200" dirty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跨太平洋研究：帝國與親密性</a:t>
            </a:r>
            <a:endParaRPr lang="en-US" altLang="zh-TW" sz="1200" dirty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/>
              <a:t>電影研究專題</a:t>
            </a:r>
            <a:r>
              <a:rPr lang="en-US" altLang="zh-TW" sz="1200" dirty="0">
                <a:solidFill>
                  <a:schemeClr val="tx1"/>
                </a:solidFill>
                <a:latin typeface="+mn-ea"/>
                <a:ea typeface="+mn-ea"/>
              </a:rPr>
              <a:t>I / II</a:t>
            </a:r>
          </a:p>
          <a:p>
            <a:pPr>
              <a:lnSpc>
                <a:spcPct val="125000"/>
              </a:lnSpc>
              <a:defRPr sz="1000"/>
            </a:pPr>
            <a:r>
              <a:rPr lang="zh-TW" altLang="zh-TW" sz="1200" dirty="0"/>
              <a:t>視覺文化</a:t>
            </a:r>
            <a:r>
              <a:rPr lang="zh-TW" altLang="zh-TW" sz="1200" dirty="0" smtClean="0"/>
              <a:t>哲學</a:t>
            </a:r>
            <a:endParaRPr lang="en-US" altLang="zh-TW" sz="1200" dirty="0" smtClean="0"/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 smtClean="0">
                <a:solidFill>
                  <a:schemeClr val="tx1"/>
                </a:solidFill>
                <a:latin typeface="+mn-ea"/>
                <a:ea typeface="+mn-ea"/>
              </a:rPr>
              <a:t>當代</a:t>
            </a:r>
            <a:r>
              <a:rPr lang="zh-TW" altLang="en-US" sz="1200" dirty="0">
                <a:solidFill>
                  <a:schemeClr val="tx1"/>
                </a:solidFill>
                <a:latin typeface="+mn-ea"/>
                <a:ea typeface="+mn-ea"/>
              </a:rPr>
              <a:t>貧窮敘事研究</a:t>
            </a:r>
            <a:endParaRPr lang="en-US" altLang="zh-TW" sz="1200" dirty="0">
              <a:solidFill>
                <a:schemeClr val="tx1"/>
              </a:solidFill>
              <a:latin typeface="+mn-ea"/>
              <a:ea typeface="+mn-ea"/>
            </a:endParaRPr>
          </a:p>
          <a:p>
            <a:pPr>
              <a:lnSpc>
                <a:spcPct val="125000"/>
              </a:lnSpc>
              <a:defRPr sz="1000"/>
            </a:pPr>
            <a:r>
              <a:rPr lang="zh-TW" altLang="en-US" sz="1200" dirty="0">
                <a:solidFill>
                  <a:schemeClr val="tx1"/>
                </a:solidFill>
                <a:latin typeface="+mn-ea"/>
                <a:ea typeface="+mn-ea"/>
              </a:rPr>
              <a:t>語言、論述與言談研究：社交媒體言談</a:t>
            </a:r>
            <a:endParaRPr lang="en-US" altLang="zh-TW" sz="1200" dirty="0"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01194604">
  <a:themeElements>
    <a:clrScheme name="01194604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01194604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0119460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01194604">
  <a:themeElements>
    <a:clrScheme name="01194604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01194604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0119460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</TotalTime>
  <Words>163</Words>
  <Application>Microsoft Office PowerPoint</Application>
  <PresentationFormat>A4 紙張 (210x297 公釐)</PresentationFormat>
  <Paragraphs>63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Charter Roman</vt:lpstr>
      <vt:lpstr>PingFang HK Regular</vt:lpstr>
      <vt:lpstr>Arial</vt:lpstr>
      <vt:lpstr>Calibri</vt:lpstr>
      <vt:lpstr>Helvetica</vt:lpstr>
      <vt:lpstr>Times New Roman</vt:lpstr>
      <vt:lpstr>01194604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Amie</dc:creator>
  <cp:lastModifiedBy>User</cp:lastModifiedBy>
  <cp:revision>39</cp:revision>
  <cp:lastPrinted>2025-04-21T08:59:02Z</cp:lastPrinted>
  <dcterms:modified xsi:type="dcterms:W3CDTF">2025-04-21T08:59:12Z</dcterms:modified>
</cp:coreProperties>
</file>